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6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88" r:id="rId1"/>
  </p:sldMasterIdLst>
  <p:notesMasterIdLst>
    <p:notesMasterId r:id="rId13"/>
  </p:notesMasterIdLst>
  <p:sldIdLst>
    <p:sldId id="256" r:id="rId2"/>
    <p:sldId id="257" r:id="rId3"/>
    <p:sldId id="575" r:id="rId4"/>
    <p:sldId id="258" r:id="rId5"/>
    <p:sldId id="259" r:id="rId6"/>
    <p:sldId id="574" r:id="rId7"/>
    <p:sldId id="577" r:id="rId8"/>
    <p:sldId id="578" r:id="rId9"/>
    <p:sldId id="579" r:id="rId10"/>
    <p:sldId id="262" r:id="rId11"/>
    <p:sldId id="263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6A7C9"/>
    <a:srgbClr val="04FFC6"/>
    <a:srgbClr val="61FFF7"/>
    <a:srgbClr val="82155F"/>
    <a:srgbClr val="B40200"/>
    <a:srgbClr val="FF6658"/>
    <a:srgbClr val="FFADAD"/>
    <a:srgbClr val="FF3129"/>
    <a:srgbClr val="FF0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735"/>
    <p:restoredTop sz="94663"/>
  </p:normalViewPr>
  <p:slideViewPr>
    <p:cSldViewPr snapToGrid="0" snapToObjects="1">
      <p:cViewPr varScale="1">
        <p:scale>
          <a:sx n="115" d="100"/>
          <a:sy n="115" d="100"/>
        </p:scale>
        <p:origin x="240" y="2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cedricgammon/Downloads/N%20Graphs%20-%20NASA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cedricgammon/Downloads/N%20Graphs%20-%20NASA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cedricgammon/Downloads/Decomp%20Disk%20Graphs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cedricgammon/Downloads/Decomp%20Disk%20Graphs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cedricgammon/Downloads/EMH%20Data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cedricgammon/Downloads/EMH%20Data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0.41941152496765338"/>
          <c:y val="3.463203987865757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Sheet1!$J$2</c:f>
              <c:strCache>
                <c:ptCount val="1"/>
                <c:pt idx="0">
                  <c:v>Average Ammonia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0A0A-9745-B955-0CD91DCB27BF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2">
                  <a:lumMod val="75000"/>
                </a:schemeClr>
              </a:solidFill>
              <a:ln>
                <a:solidFill>
                  <a:schemeClr val="accent2">
                    <a:lumMod val="75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0A0A-9745-B955-0CD91DCB27BF}"/>
              </c:ext>
            </c:extLst>
          </c:dPt>
          <c:errBars>
            <c:errBarType val="both"/>
            <c:errValType val="cust"/>
            <c:noEndCap val="0"/>
            <c:plus>
              <c:numRef>
                <c:f>Sheet1!$K$3:$K$4</c:f>
                <c:numCache>
                  <c:formatCode>General</c:formatCode>
                  <c:ptCount val="2"/>
                  <c:pt idx="0">
                    <c:v>2.359666074E-3</c:v>
                  </c:pt>
                  <c:pt idx="1">
                    <c:v>6.5852801810000004E-4</c:v>
                  </c:pt>
                </c:numCache>
              </c:numRef>
            </c:plus>
            <c:minus>
              <c:numRef>
                <c:f>Sheet1!$K$3:$K$4</c:f>
                <c:numCache>
                  <c:formatCode>General</c:formatCode>
                  <c:ptCount val="2"/>
                  <c:pt idx="0">
                    <c:v>2.359666074E-3</c:v>
                  </c:pt>
                  <c:pt idx="1">
                    <c:v>6.5852801810000004E-4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Sheet1!$I$3:$I$4</c:f>
              <c:strCache>
                <c:ptCount val="2"/>
                <c:pt idx="0">
                  <c:v>Control</c:v>
                </c:pt>
                <c:pt idx="1">
                  <c:v>Thinned and Burned</c:v>
                </c:pt>
              </c:strCache>
            </c:strRef>
          </c:cat>
          <c:val>
            <c:numRef>
              <c:f>Sheet1!$J$3:$J$4</c:f>
              <c:numCache>
                <c:formatCode>General</c:formatCode>
                <c:ptCount val="2"/>
                <c:pt idx="0">
                  <c:v>1.3399118390000001E-2</c:v>
                </c:pt>
                <c:pt idx="1">
                  <c:v>6.1627533139999996E-3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0A0A-9745-B955-0CD91DCB27B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960941903"/>
        <c:axId val="961927055"/>
      </c:barChart>
      <c:catAx>
        <c:axId val="960941903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 dirty="0"/>
                  <a:t>Treatment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61927055"/>
        <c:crosses val="autoZero"/>
        <c:auto val="1"/>
        <c:lblAlgn val="ctr"/>
        <c:lblOffset val="100"/>
        <c:noMultiLvlLbl val="0"/>
      </c:catAx>
      <c:valAx>
        <c:axId val="96192705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 dirty="0"/>
                  <a:t>Ammonia</a:t>
                </a:r>
                <a:r>
                  <a:rPr lang="en-US" sz="1600" baseline="0" dirty="0"/>
                  <a:t> mg/g dry soil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60941903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bg1"/>
          </a:solidFill>
        </a:defRPr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0.46477331562888125"/>
          <c:y val="2.308801959027552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Sheet1!$J$6</c:f>
              <c:strCache>
                <c:ptCount val="1"/>
                <c:pt idx="0">
                  <c:v>Average Nitrate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9A9C-6349-B1F8-EE75A21D5CAD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2">
                  <a:lumMod val="75000"/>
                </a:schemeClr>
              </a:solidFill>
              <a:ln>
                <a:solidFill>
                  <a:schemeClr val="accent2">
                    <a:lumMod val="75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9A9C-6349-B1F8-EE75A21D5CAD}"/>
              </c:ext>
            </c:extLst>
          </c:dPt>
          <c:errBars>
            <c:errBarType val="both"/>
            <c:errValType val="cust"/>
            <c:noEndCap val="0"/>
            <c:plus>
              <c:numRef>
                <c:f>Sheet1!$K$7:$K$8</c:f>
                <c:numCache>
                  <c:formatCode>General</c:formatCode>
                  <c:ptCount val="2"/>
                  <c:pt idx="0">
                    <c:v>3.8040248310000001E-4</c:v>
                  </c:pt>
                  <c:pt idx="1">
                    <c:v>1.931105976E-4</c:v>
                  </c:pt>
                </c:numCache>
              </c:numRef>
            </c:plus>
            <c:minus>
              <c:numRef>
                <c:f>Sheet1!$K$7:$K$8</c:f>
                <c:numCache>
                  <c:formatCode>General</c:formatCode>
                  <c:ptCount val="2"/>
                  <c:pt idx="0">
                    <c:v>3.8040248310000001E-4</c:v>
                  </c:pt>
                  <c:pt idx="1">
                    <c:v>1.931105976E-4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Sheet1!$I$7:$I$8</c:f>
              <c:strCache>
                <c:ptCount val="2"/>
                <c:pt idx="0">
                  <c:v>Control</c:v>
                </c:pt>
                <c:pt idx="1">
                  <c:v>Thinned and Burned</c:v>
                </c:pt>
              </c:strCache>
            </c:strRef>
          </c:cat>
          <c:val>
            <c:numRef>
              <c:f>Sheet1!$J$7:$J$8</c:f>
              <c:numCache>
                <c:formatCode>General</c:formatCode>
                <c:ptCount val="2"/>
                <c:pt idx="0">
                  <c:v>1.498907395E-3</c:v>
                </c:pt>
                <c:pt idx="1">
                  <c:v>1.1174254660000001E-3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9A9C-6349-B1F8-EE75A21D5CA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960876927"/>
        <c:axId val="961498255"/>
      </c:barChart>
      <c:catAx>
        <c:axId val="960876927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 dirty="0"/>
                  <a:t>Treatment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61498255"/>
        <c:crosses val="autoZero"/>
        <c:auto val="1"/>
        <c:lblAlgn val="ctr"/>
        <c:lblOffset val="100"/>
        <c:noMultiLvlLbl val="0"/>
      </c:catAx>
      <c:valAx>
        <c:axId val="96149825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 dirty="0"/>
                  <a:t>Nitrate mg/g dry soil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6087692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bg1"/>
          </a:solidFill>
        </a:defRPr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Balsa Wood (Lignin) Percent Loss</a:t>
            </a:r>
          </a:p>
        </c:rich>
      </c:tx>
      <c:layout>
        <c:manualLayout>
          <c:xMode val="edge"/>
          <c:yMode val="edge"/>
          <c:x val="0.36126005566009584"/>
          <c:y val="1.517677356134344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Sheet1!$O$28</c:f>
              <c:strCache>
                <c:ptCount val="1"/>
                <c:pt idx="0">
                  <c:v>Balsa Wood Percent Loss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2806-1C4E-870F-D06E779CBAF0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2">
                  <a:lumMod val="75000"/>
                </a:schemeClr>
              </a:solidFill>
              <a:ln>
                <a:solidFill>
                  <a:schemeClr val="accent2">
                    <a:lumMod val="75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2806-1C4E-870F-D06E779CBAF0}"/>
              </c:ext>
            </c:extLst>
          </c:dPt>
          <c:errBars>
            <c:errBarType val="both"/>
            <c:errValType val="cust"/>
            <c:noEndCap val="0"/>
            <c:plus>
              <c:numRef>
                <c:f>Sheet1!$P$29:$P$30</c:f>
                <c:numCache>
                  <c:formatCode>General</c:formatCode>
                  <c:ptCount val="2"/>
                  <c:pt idx="0">
                    <c:v>0.63234821090000004</c:v>
                  </c:pt>
                  <c:pt idx="1">
                    <c:v>0.55768419650000001</c:v>
                  </c:pt>
                </c:numCache>
              </c:numRef>
            </c:plus>
            <c:minus>
              <c:numRef>
                <c:f>Sheet1!$P$29:$P$30</c:f>
                <c:numCache>
                  <c:formatCode>General</c:formatCode>
                  <c:ptCount val="2"/>
                  <c:pt idx="0">
                    <c:v>0.63234821090000004</c:v>
                  </c:pt>
                  <c:pt idx="1">
                    <c:v>0.55768419650000001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Sheet1!$N$29:$N$30</c:f>
              <c:strCache>
                <c:ptCount val="2"/>
                <c:pt idx="0">
                  <c:v>Control</c:v>
                </c:pt>
                <c:pt idx="1">
                  <c:v>Thinned and Burned</c:v>
                </c:pt>
              </c:strCache>
            </c:strRef>
          </c:cat>
          <c:val>
            <c:numRef>
              <c:f>Sheet1!$O$29:$O$30</c:f>
              <c:numCache>
                <c:formatCode>General</c:formatCode>
                <c:ptCount val="2"/>
                <c:pt idx="0">
                  <c:v>4.0780517239999998</c:v>
                </c:pt>
                <c:pt idx="1">
                  <c:v>2.1629830509999999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2806-1C4E-870F-D06E779CBAF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108470463"/>
        <c:axId val="2110216351"/>
      </c:barChart>
      <c:catAx>
        <c:axId val="2108470463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/>
                  <a:t>Treatment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10216351"/>
        <c:crosses val="autoZero"/>
        <c:auto val="1"/>
        <c:lblAlgn val="ctr"/>
        <c:lblOffset val="100"/>
        <c:noMultiLvlLbl val="0"/>
      </c:catAx>
      <c:valAx>
        <c:axId val="211021635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/>
                  <a:t>Percent Loss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08470463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bg1"/>
          </a:solidFill>
        </a:defRPr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Museum Board (Cellulose) Percent Loss</a:t>
            </a:r>
          </a:p>
        </c:rich>
      </c:tx>
      <c:layout>
        <c:manualLayout>
          <c:xMode val="edge"/>
          <c:yMode val="edge"/>
          <c:x val="0.2862511016803716"/>
          <c:y val="1.517677356134344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Sheet1!$O$35</c:f>
              <c:strCache>
                <c:ptCount val="1"/>
                <c:pt idx="0">
                  <c:v>Museum Board Percent Loss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DBFF-5643-AAA4-8DEE1DE0BEA2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2">
                  <a:lumMod val="75000"/>
                </a:schemeClr>
              </a:solidFill>
              <a:ln>
                <a:solidFill>
                  <a:schemeClr val="accent2">
                    <a:lumMod val="75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DBFF-5643-AAA4-8DEE1DE0BEA2}"/>
              </c:ext>
            </c:extLst>
          </c:dPt>
          <c:errBars>
            <c:errBarType val="both"/>
            <c:errValType val="cust"/>
            <c:noEndCap val="0"/>
            <c:plus>
              <c:numRef>
                <c:f>Sheet1!$P$36:$P$37</c:f>
                <c:numCache>
                  <c:formatCode>General</c:formatCode>
                  <c:ptCount val="2"/>
                  <c:pt idx="0">
                    <c:v>2.2657156270000001</c:v>
                  </c:pt>
                  <c:pt idx="1">
                    <c:v>2.0022166079999999</c:v>
                  </c:pt>
                </c:numCache>
              </c:numRef>
            </c:plus>
            <c:minus>
              <c:numRef>
                <c:f>Sheet1!$P$36:$P$37</c:f>
                <c:numCache>
                  <c:formatCode>General</c:formatCode>
                  <c:ptCount val="2"/>
                  <c:pt idx="0">
                    <c:v>2.2657156270000001</c:v>
                  </c:pt>
                  <c:pt idx="1">
                    <c:v>2.0022166079999999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Sheet1!$N$36:$N$37</c:f>
              <c:strCache>
                <c:ptCount val="2"/>
                <c:pt idx="0">
                  <c:v>Control</c:v>
                </c:pt>
                <c:pt idx="1">
                  <c:v>Thinned and Burned</c:v>
                </c:pt>
              </c:strCache>
            </c:strRef>
          </c:cat>
          <c:val>
            <c:numRef>
              <c:f>Sheet1!$O$36:$O$37</c:f>
              <c:numCache>
                <c:formatCode>General</c:formatCode>
                <c:ptCount val="2"/>
                <c:pt idx="0">
                  <c:v>15.963423730000001</c:v>
                </c:pt>
                <c:pt idx="1">
                  <c:v>17.216999999999999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DBFF-5643-AAA4-8DEE1DE0BEA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685232"/>
        <c:axId val="2572496"/>
      </c:barChart>
      <c:catAx>
        <c:axId val="2685232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/>
                  <a:t>Treatment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572496"/>
        <c:crosses val="autoZero"/>
        <c:auto val="1"/>
        <c:lblAlgn val="ctr"/>
        <c:lblOffset val="100"/>
        <c:noMultiLvlLbl val="0"/>
      </c:catAx>
      <c:valAx>
        <c:axId val="257249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/>
                  <a:t>Percent Loss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68523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bg1"/>
          </a:solidFill>
        </a:defRPr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Arbuscular Mycorrhizal Hyphae</a:t>
            </a:r>
          </a:p>
        </c:rich>
      </c:tx>
      <c:layout>
        <c:manualLayout>
          <c:xMode val="edge"/>
          <c:yMode val="edge"/>
          <c:x val="0.30680230008951898"/>
          <c:y val="2.050116469215160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6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C53A-CF4D-A50C-878932800046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2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C53A-CF4D-A50C-878932800046}"/>
              </c:ext>
            </c:extLst>
          </c:dPt>
          <c:errBars>
            <c:errBarType val="both"/>
            <c:errValType val="cust"/>
            <c:noEndCap val="0"/>
            <c:plus>
              <c:numRef>
                <c:f>'Per Gram'!$FK$7:$FL$7</c:f>
                <c:numCache>
                  <c:formatCode>General</c:formatCode>
                  <c:ptCount val="2"/>
                  <c:pt idx="0">
                    <c:v>0.64193336114687505</c:v>
                  </c:pt>
                  <c:pt idx="1">
                    <c:v>0.49884665698442426</c:v>
                  </c:pt>
                </c:numCache>
              </c:numRef>
            </c:plus>
            <c:minus>
              <c:numRef>
                <c:f>'Per Gram'!$FK$7:$FL$7</c:f>
                <c:numCache>
                  <c:formatCode>General</c:formatCode>
                  <c:ptCount val="2"/>
                  <c:pt idx="0">
                    <c:v>0.64193336114687505</c:v>
                  </c:pt>
                  <c:pt idx="1">
                    <c:v>0.49884665698442426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'Per Gram'!$FK$3:$FL$3</c:f>
              <c:strCache>
                <c:ptCount val="2"/>
                <c:pt idx="0">
                  <c:v>Control</c:v>
                </c:pt>
                <c:pt idx="1">
                  <c:v>Thinned and Burned</c:v>
                </c:pt>
              </c:strCache>
            </c:strRef>
          </c:cat>
          <c:val>
            <c:numRef>
              <c:f>'Per Gram'!$FK$4:$FL$4</c:f>
              <c:numCache>
                <c:formatCode>General</c:formatCode>
                <c:ptCount val="2"/>
                <c:pt idx="0">
                  <c:v>2.5677334445875002</c:v>
                </c:pt>
                <c:pt idx="1">
                  <c:v>2.1164271235555558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C53A-CF4D-A50C-87893280004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897878383"/>
        <c:axId val="727035631"/>
      </c:barChart>
      <c:catAx>
        <c:axId val="897878383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/>
                  <a:t>Treatment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27035631"/>
        <c:crosses val="autoZero"/>
        <c:auto val="1"/>
        <c:lblAlgn val="ctr"/>
        <c:lblOffset val="100"/>
        <c:noMultiLvlLbl val="0"/>
      </c:catAx>
      <c:valAx>
        <c:axId val="72703563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 dirty="0"/>
                  <a:t>M</a:t>
                </a:r>
                <a:r>
                  <a:rPr lang="en-US" sz="1600" baseline="0" dirty="0"/>
                  <a:t>eters of </a:t>
                </a:r>
                <a:r>
                  <a:rPr lang="en-US" sz="1600" dirty="0"/>
                  <a:t>AM hyphae/g of soil</a:t>
                </a:r>
              </a:p>
            </c:rich>
          </c:tx>
          <c:layout>
            <c:manualLayout>
              <c:xMode val="edge"/>
              <c:yMode val="edge"/>
              <c:x val="2.6585460170146943E-2"/>
              <c:y val="0.11622438497851144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97878383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bg1"/>
          </a:solidFill>
        </a:defRPr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Septate</a:t>
            </a:r>
            <a:r>
              <a:rPr lang="en-US" baseline="0" dirty="0"/>
              <a:t> </a:t>
            </a:r>
            <a:r>
              <a:rPr lang="en-US" dirty="0"/>
              <a:t>Hyphae</a:t>
            </a:r>
          </a:p>
        </c:rich>
      </c:tx>
      <c:layout>
        <c:manualLayout>
          <c:xMode val="edge"/>
          <c:yMode val="edge"/>
          <c:x val="0.40220174086269739"/>
          <c:y val="1.366743945095635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6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E4D5-B54C-B72D-EDE675D4E1CA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2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E4D5-B54C-B72D-EDE675D4E1CA}"/>
              </c:ext>
            </c:extLst>
          </c:dPt>
          <c:errBars>
            <c:errBarType val="both"/>
            <c:errValType val="cust"/>
            <c:noEndCap val="0"/>
            <c:plus>
              <c:numRef>
                <c:f>'Per Gram'!$FO$7:$FP$7</c:f>
                <c:numCache>
                  <c:formatCode>General</c:formatCode>
                  <c:ptCount val="2"/>
                  <c:pt idx="0">
                    <c:v>3.6653376751406251E-2</c:v>
                  </c:pt>
                  <c:pt idx="1">
                    <c:v>3.6994034158138733E-2</c:v>
                  </c:pt>
                </c:numCache>
              </c:numRef>
            </c:plus>
            <c:minus>
              <c:numRef>
                <c:f>'Per Gram'!$FO$7:$FP$7</c:f>
                <c:numCache>
                  <c:formatCode>General</c:formatCode>
                  <c:ptCount val="2"/>
                  <c:pt idx="0">
                    <c:v>3.6653376751406251E-2</c:v>
                  </c:pt>
                  <c:pt idx="1">
                    <c:v>3.6994034158138733E-2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'Per Gram'!$FO$3:$FP$3</c:f>
              <c:strCache>
                <c:ptCount val="2"/>
                <c:pt idx="0">
                  <c:v>Control</c:v>
                </c:pt>
                <c:pt idx="1">
                  <c:v>Thinned and Burned</c:v>
                </c:pt>
              </c:strCache>
            </c:strRef>
          </c:cat>
          <c:val>
            <c:numRef>
              <c:f>'Per Gram'!$FO$4:$FP$4</c:f>
              <c:numCache>
                <c:formatCode>General</c:formatCode>
                <c:ptCount val="2"/>
                <c:pt idx="0">
                  <c:v>0.146613507005625</c:v>
                </c:pt>
                <c:pt idx="1">
                  <c:v>0.15695239450000001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E4D5-B54C-B72D-EDE675D4E1C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852235039"/>
        <c:axId val="399590143"/>
      </c:barChart>
      <c:catAx>
        <c:axId val="852235039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/>
                  <a:t>Treatment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99590143"/>
        <c:crosses val="autoZero"/>
        <c:auto val="1"/>
        <c:lblAlgn val="ctr"/>
        <c:lblOffset val="100"/>
        <c:noMultiLvlLbl val="0"/>
      </c:catAx>
      <c:valAx>
        <c:axId val="39959014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 dirty="0"/>
                  <a:t>Meters of septate hyphae/g of soil</a:t>
                </a:r>
              </a:p>
            </c:rich>
          </c:tx>
          <c:layout>
            <c:manualLayout>
              <c:xMode val="edge"/>
              <c:yMode val="edge"/>
              <c:x val="2.1751744278653735E-2"/>
              <c:y val="0.1478816948593478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52235039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bg1"/>
          </a:solidFill>
        </a:defRPr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E05CDC-B731-004B-899F-33E3701806A1}" type="datetimeFigureOut">
              <a:rPr lang="en-US" smtClean="0"/>
              <a:t>4/3/20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3155DD-B96E-7A4B-8FAD-C4CCF8EA89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33907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Catastrophic fires – effect is negative?, make a diagram (plants, fungi, animals) – manipulative experiment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3155DD-B96E-7A4B-8FAD-C4CCF8EA89F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62461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3155DD-B96E-7A4B-8FAD-C4CCF8EA89F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6755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Forest density photos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3155DD-B96E-7A4B-8FAD-C4CCF8EA89F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35096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Mesocosms diagram TB vs. C, Kara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3155DD-B96E-7A4B-8FAD-C4CCF8EA89F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69022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3155DD-B96E-7A4B-8FAD-C4CCF8EA89F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00169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3155DD-B96E-7A4B-8FAD-C4CCF8EA89F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73281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3155DD-B96E-7A4B-8FAD-C4CCF8EA89F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5197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731C52-FBC5-0343-91B0-8AF49F087E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632B398-5462-2C46-8016-3FF7C405F5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E0CC91-E288-414C-9E88-3123FB3F74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D0691A-ED72-4846-BF85-8BAB08344B07}" type="datetimeFigureOut">
              <a:rPr lang="en-US" smtClean="0"/>
              <a:t>4/3/20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7F3F20-7A80-D44F-9243-E5723CD0BE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83A2C1-0621-F840-8B13-5ADF88923E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3B02B2-F766-FB40-B300-835224D326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33669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A8561D-9082-FB42-8D3D-66135F42D5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381029A-2C2B-1742-94FA-264B4C0ECB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DD7780-8145-E141-8F54-25E910E9EA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D0691A-ED72-4846-BF85-8BAB08344B07}" type="datetimeFigureOut">
              <a:rPr lang="en-US" smtClean="0"/>
              <a:t>4/3/20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EF1F4C-8AEA-DE4D-B434-4746C6AB8D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1F4701-73D2-8245-A4D5-B1E9AB816E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3B02B2-F766-FB40-B300-835224D326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80543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715DBBF-AA7E-334E-814C-5BB89B53913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660D159-7114-144E-AEFB-4CC5A7AC32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F0B77A-5B61-8F44-8802-BFBC34D532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D0691A-ED72-4846-BF85-8BAB08344B07}" type="datetimeFigureOut">
              <a:rPr lang="en-US" smtClean="0"/>
              <a:t>4/3/20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C88AC2-3991-8A41-9DBB-AA74C6A8CF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EF09D1-156E-0C44-9176-FDDCBC1225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3B02B2-F766-FB40-B300-835224D326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95419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E1BC03-E3E0-894F-9E3D-6CD388EB3A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4AD28A-159C-F941-833B-66C411905C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60F6B1-F462-5842-813E-6487053A37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D0691A-ED72-4846-BF85-8BAB08344B07}" type="datetimeFigureOut">
              <a:rPr lang="en-US" smtClean="0"/>
              <a:t>4/3/20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BF0B0F-AA43-C048-B136-12D58A5BF3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E2C001-F8B7-4444-AB60-19C3DE1015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3B02B2-F766-FB40-B300-835224D326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01969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2DDD66-15A8-1841-A75F-BFD3C1EF5B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318FCC-D46A-B942-BA18-47AFCE8363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2276B0-1007-B745-AD8B-3063023AC3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D0691A-ED72-4846-BF85-8BAB08344B07}" type="datetimeFigureOut">
              <a:rPr lang="en-US" smtClean="0"/>
              <a:t>4/3/20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B2846E-8109-B44C-BC4F-C15BAC693F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1F9A36-E4A9-0442-B66C-7E383B705A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3B02B2-F766-FB40-B300-835224D326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63556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59E729-1129-524D-92F1-E3D4D7EE3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C67C1F-78EC-F74C-986F-44470A9B2C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A8E20DD-D2E6-5049-AC37-B368F79B60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F8E8E17-DBD4-3441-929B-8588FA32D1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D0691A-ED72-4846-BF85-8BAB08344B07}" type="datetimeFigureOut">
              <a:rPr lang="en-US" smtClean="0"/>
              <a:t>4/3/20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A88EB2F-A06E-234C-93A1-EC09339CF0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E2D17A5-9E67-044D-8E44-BA89DF50B6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3B02B2-F766-FB40-B300-835224D326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8669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159611-F524-8842-A505-D2A2B400FB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510F898-CD65-CC46-A704-107BB61904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5BAE250-2724-7047-A509-001309F482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DDEDD37-7AE6-2B48-B86C-38A131D9BDA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2985E3F-4AE4-1645-86E2-9AC678CC30C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8C86CB4-2310-CD40-9DDD-D52B75361A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D0691A-ED72-4846-BF85-8BAB08344B07}" type="datetimeFigureOut">
              <a:rPr lang="en-US" smtClean="0"/>
              <a:t>4/3/20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464AF3A-3B25-4646-9C44-BDBB98E5D3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7175ED8-0B15-1E47-8C1B-7E384C4C15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3B02B2-F766-FB40-B300-835224D326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40950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349AE3-66A2-4048-9225-4186260EA6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E5F486D-F0BD-2D4D-9094-B78086AC84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D0691A-ED72-4846-BF85-8BAB08344B07}" type="datetimeFigureOut">
              <a:rPr lang="en-US" smtClean="0"/>
              <a:t>4/3/20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BBF180C-F381-6341-B9D7-518BD96F85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A23B72-60B8-3943-B0F3-BA0683D17B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3B02B2-F766-FB40-B300-835224D326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72327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C0D430B-91B6-AB4E-9CE9-612571C6DE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D0691A-ED72-4846-BF85-8BAB08344B07}" type="datetimeFigureOut">
              <a:rPr lang="en-US" smtClean="0"/>
              <a:t>4/3/20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3C59101-6B6A-E345-8AAD-EA97D13326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0D6A80-94B8-D24E-B751-6DBA924689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3B02B2-F766-FB40-B300-835224D326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57175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D95369-DE1E-B442-A309-F2EA87CF75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8D0E32-B2E5-D94B-A713-046549AAE6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E0FE454-94C2-414B-954F-3BF1D6F469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747D9D4-04FA-F847-B87B-BD9A9B02E6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D0691A-ED72-4846-BF85-8BAB08344B07}" type="datetimeFigureOut">
              <a:rPr lang="en-US" smtClean="0"/>
              <a:t>4/3/20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40145C2-EBF8-4F4C-BDC6-E9768F1985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A013330-7E74-9648-91B5-04CCCA04BC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3B02B2-F766-FB40-B300-835224D326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76236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7AB73C-BD90-8D46-A35A-FCAE24078D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F24C75E-4935-7449-863A-7B4A2F7BD13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248F078-E702-2947-8F33-51C11C1DE4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39F63A5-61F1-F048-AEFF-03813FF517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D0691A-ED72-4846-BF85-8BAB08344B07}" type="datetimeFigureOut">
              <a:rPr lang="en-US" smtClean="0"/>
              <a:t>4/3/20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942E20D-A3C8-2E45-8189-769E2F864A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53C1C2C-3E5F-CC4A-B74C-DD966B7627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3B02B2-F766-FB40-B300-835224D326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0196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00FFD6F-9FE6-B543-8E75-B7427F7E1F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97ADE5-9D70-DA43-8F96-EF32FB5483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D29037-6CAC-5841-93DD-2DEBB4A0363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D0691A-ED72-4846-BF85-8BAB08344B07}" type="datetimeFigureOut">
              <a:rPr lang="en-US" smtClean="0"/>
              <a:t>4/3/20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0FD462-D240-DB4C-BBD3-D6C9D0F0CD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62C357-6870-354C-8857-C97ACAD5BD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3B02B2-F766-FB40-B300-835224D326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11954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9" r:id="rId1"/>
    <p:sldLayoutId id="2147483890" r:id="rId2"/>
    <p:sldLayoutId id="2147483891" r:id="rId3"/>
    <p:sldLayoutId id="2147483892" r:id="rId4"/>
    <p:sldLayoutId id="2147483893" r:id="rId5"/>
    <p:sldLayoutId id="2147483894" r:id="rId6"/>
    <p:sldLayoutId id="2147483895" r:id="rId7"/>
    <p:sldLayoutId id="2147483896" r:id="rId8"/>
    <p:sldLayoutId id="2147483897" r:id="rId9"/>
    <p:sldLayoutId id="2147483898" r:id="rId10"/>
    <p:sldLayoutId id="214748389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7.png"/><Relationship Id="rId7" Type="http://schemas.microsoft.com/office/2007/relationships/hdphoto" Target="../media/hdphoto2.wdp"/><Relationship Id="rId12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openxmlformats.org/officeDocument/2006/relationships/image" Target="../media/image15.jpg"/><Relationship Id="rId5" Type="http://schemas.microsoft.com/office/2007/relationships/hdphoto" Target="../media/hdphoto1.wdp"/><Relationship Id="rId10" Type="http://schemas.openxmlformats.org/officeDocument/2006/relationships/image" Target="../media/image11.jpeg"/><Relationship Id="rId4" Type="http://schemas.openxmlformats.org/officeDocument/2006/relationships/image" Target="../media/image12.png"/><Relationship Id="rId9" Type="http://schemas.microsoft.com/office/2007/relationships/hdphoto" Target="../media/hdphoto3.wdp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1.jpeg"/><Relationship Id="rId7" Type="http://schemas.microsoft.com/office/2007/relationships/hdphoto" Target="../media/hdphoto2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microsoft.com/office/2007/relationships/hdphoto" Target="../media/hdphoto1.wdp"/><Relationship Id="rId10" Type="http://schemas.openxmlformats.org/officeDocument/2006/relationships/image" Target="../media/image15.jpg"/><Relationship Id="rId4" Type="http://schemas.openxmlformats.org/officeDocument/2006/relationships/image" Target="../media/image12.png"/><Relationship Id="rId9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g"/><Relationship Id="rId4" Type="http://schemas.openxmlformats.org/officeDocument/2006/relationships/chart" Target="../charts/char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5E36ED-E324-B34C-AE09-EF4712DA6B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14458" y="1118590"/>
            <a:ext cx="5085879" cy="1273629"/>
          </a:xfrm>
        </p:spPr>
        <p:txBody>
          <a:bodyPr anchor="b">
            <a:normAutofit fontScale="90000"/>
          </a:bodyPr>
          <a:lstStyle/>
          <a:p>
            <a:pPr algn="l"/>
            <a:r>
              <a:rPr lang="en-US" sz="4700" dirty="0"/>
              <a:t>Forest Management: Are We Doing the Right Thing?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B4CDA54-5D64-1D4C-A107-F7A9CA112CC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714458" y="2637343"/>
            <a:ext cx="3180504" cy="1147863"/>
          </a:xfrm>
        </p:spPr>
        <p:txBody>
          <a:bodyPr anchor="t">
            <a:normAutofit lnSpcReduction="10000"/>
          </a:bodyPr>
          <a:lstStyle/>
          <a:p>
            <a:pPr algn="l"/>
            <a:r>
              <a:rPr lang="en-US" sz="2800" dirty="0"/>
              <a:t>Cedric Gammon</a:t>
            </a:r>
          </a:p>
          <a:p>
            <a:pPr algn="l"/>
            <a:r>
              <a:rPr lang="en-US" sz="1600" dirty="0"/>
              <a:t>Northern Arizona University</a:t>
            </a:r>
          </a:p>
          <a:p>
            <a:pPr algn="l"/>
            <a:r>
              <a:rPr lang="en-US" sz="1600" dirty="0"/>
              <a:t>Mentor: Nancy Johnson</a:t>
            </a:r>
          </a:p>
        </p:txBody>
      </p:sp>
      <p:pic>
        <p:nvPicPr>
          <p:cNvPr id="11" name="Picture 10" descr="A black sign with white text&#10;&#10;Description automatically generated">
            <a:extLst>
              <a:ext uri="{FF2B5EF4-FFF2-40B4-BE49-F238E27FC236}">
                <a16:creationId xmlns:a16="http://schemas.microsoft.com/office/drawing/2014/main" id="{80F1F9C3-FC25-C848-B005-CF65605A9B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28515" y="5325526"/>
            <a:ext cx="1578801" cy="1122429"/>
          </a:xfrm>
          <a:prstGeom prst="rect">
            <a:avLst/>
          </a:prstGeom>
        </p:spPr>
      </p:pic>
      <p:pic>
        <p:nvPicPr>
          <p:cNvPr id="14" name="Picture 13" descr="A close up of a logo&#10;&#10;Description automatically generated">
            <a:extLst>
              <a:ext uri="{FF2B5EF4-FFF2-40B4-BE49-F238E27FC236}">
                <a16:creationId xmlns:a16="http://schemas.microsoft.com/office/drawing/2014/main" id="{E1B54A1B-DFDB-914B-80E0-DD4377468F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28442" y="4667144"/>
            <a:ext cx="1364244" cy="1821265"/>
          </a:xfrm>
          <a:prstGeom prst="rect">
            <a:avLst/>
          </a:prstGeom>
        </p:spPr>
      </p:pic>
      <p:pic>
        <p:nvPicPr>
          <p:cNvPr id="16" name="Picture 15" descr="A picture containing umbrella&#10;&#10;Description automatically generated">
            <a:extLst>
              <a:ext uri="{FF2B5EF4-FFF2-40B4-BE49-F238E27FC236}">
                <a16:creationId xmlns:a16="http://schemas.microsoft.com/office/drawing/2014/main" id="{1DF7AFC9-31E8-6D43-8C4A-24A763F895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30882" y="5051406"/>
            <a:ext cx="1364244" cy="1437003"/>
          </a:xfrm>
          <a:prstGeom prst="rect">
            <a:avLst/>
          </a:prstGeom>
        </p:spPr>
      </p:pic>
      <p:pic>
        <p:nvPicPr>
          <p:cNvPr id="8" name="Picture 7" descr="A picture containing indoor, table, plate, sitting&#10;&#10;Description automatically generated">
            <a:extLst>
              <a:ext uri="{FF2B5EF4-FFF2-40B4-BE49-F238E27FC236}">
                <a16:creationId xmlns:a16="http://schemas.microsoft.com/office/drawing/2014/main" id="{869D22C1-2733-774D-9C9D-A1A1D26F08B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2128" t="24275" r="314" b="16494"/>
          <a:stretch/>
        </p:blipFill>
        <p:spPr>
          <a:xfrm>
            <a:off x="802384" y="571500"/>
            <a:ext cx="4209363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720323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858DA4-4F9F-EA46-97A5-D3832D3446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514621"/>
            <a:ext cx="4887685" cy="761837"/>
          </a:xfrm>
        </p:spPr>
        <p:txBody>
          <a:bodyPr anchor="b">
            <a:normAutofit/>
          </a:bodyPr>
          <a:lstStyle/>
          <a:p>
            <a:r>
              <a:rPr lang="en-US" sz="4000" dirty="0"/>
              <a:t>Summary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09E30DDA-B687-4BA9-862C-2687CD1AE0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1249" y="1393370"/>
            <a:ext cx="3044951" cy="4569089"/>
          </a:xfrm>
        </p:spPr>
        <p:txBody>
          <a:bodyPr anchor="t">
            <a:normAutofit lnSpcReduction="10000"/>
          </a:bodyPr>
          <a:lstStyle/>
          <a:p>
            <a:r>
              <a:rPr lang="en-US" dirty="0"/>
              <a:t>Hyphae – no conclusion</a:t>
            </a:r>
          </a:p>
          <a:p>
            <a:r>
              <a:rPr lang="en-US" dirty="0"/>
              <a:t>Nitrogen increased in control sites</a:t>
            </a:r>
          </a:p>
          <a:p>
            <a:r>
              <a:rPr lang="en-US" dirty="0"/>
              <a:t>Decomposition of lignin increased in control sites; cellulose decomposition decreased</a:t>
            </a:r>
          </a:p>
        </p:txBody>
      </p:sp>
      <p:pic>
        <p:nvPicPr>
          <p:cNvPr id="5" name="Picture 4" descr="A close up of a sign&#10;&#10;Description automatically generated">
            <a:extLst>
              <a:ext uri="{FF2B5EF4-FFF2-40B4-BE49-F238E27FC236}">
                <a16:creationId xmlns:a16="http://schemas.microsoft.com/office/drawing/2014/main" id="{20C4031E-7384-3446-9553-3F01D8D1F18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0720" r="-134"/>
          <a:stretch/>
        </p:blipFill>
        <p:spPr>
          <a:xfrm>
            <a:off x="9296260" y="1148963"/>
            <a:ext cx="2298724" cy="4407674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BB86504-534C-E649-B2DD-53DE58A880A8}"/>
              </a:ext>
            </a:extLst>
          </p:cNvPr>
          <p:cNvSpPr/>
          <p:nvPr/>
        </p:nvSpPr>
        <p:spPr>
          <a:xfrm>
            <a:off x="9306682" y="3008105"/>
            <a:ext cx="2090057" cy="762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4" descr="Related image">
            <a:extLst>
              <a:ext uri="{FF2B5EF4-FFF2-40B4-BE49-F238E27FC236}">
                <a16:creationId xmlns:a16="http://schemas.microsoft.com/office/drawing/2014/main" id="{628D3CBC-FD77-804A-9F0D-2FFD1DA10B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alphaModFix amt="2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47" b="98359" l="621" r="89885">
                        <a14:foregroundMark x1="5324" y1="79869" x2="5324" y2="79869"/>
                        <a14:foregroundMark x1="21295" y1="94748" x2="21295" y2="94748"/>
                        <a14:foregroundMark x1="23514" y1="98468" x2="23514" y2="98468"/>
                        <a14:foregroundMark x1="2396" y1="95842" x2="2396" y2="95842"/>
                        <a14:foregroundMark x1="22005" y1="47702" x2="22005" y2="47702"/>
                        <a14:foregroundMark x1="18456" y1="51532" x2="18456" y2="51532"/>
                        <a14:foregroundMark x1="14818" y1="55470" x2="14818" y2="55470"/>
                        <a14:foregroundMark x1="15705" y1="54048" x2="15705" y2="54048"/>
                        <a14:foregroundMark x1="12156" y1="57877" x2="12156" y2="57877"/>
                        <a14:foregroundMark x1="9583" y1="61269" x2="9583" y2="61269"/>
                        <a14:foregroundMark x1="9938" y1="59847" x2="9938" y2="59847"/>
                        <a14:foregroundMark x1="6389" y1="64442" x2="6389" y2="64442"/>
                        <a14:foregroundMark x1="3638" y1="67396" x2="3638" y2="67396"/>
                        <a14:foregroundMark x1="621" y1="70350" x2="621" y2="70350"/>
                        <a14:backgroundMark x1="355" y1="68053" x2="355" y2="68053"/>
                        <a14:backgroundMark x1="0" y1="68818" x2="0" y2="68818"/>
                        <a14:backgroundMark x1="18722" y1="50000" x2="18722" y2="50000"/>
                        <a14:backgroundMark x1="19521" y1="48796" x2="19521" y2="48796"/>
                        <a14:backgroundMark x1="19521" y1="49344" x2="19521" y2="49344"/>
                        <a14:backgroundMark x1="15439" y1="53392" x2="15439" y2="53392"/>
                        <a14:backgroundMark x1="13576" y1="54923" x2="13576" y2="54923"/>
                        <a14:backgroundMark x1="12156" y1="56455" x2="12156" y2="56455"/>
                        <a14:backgroundMark x1="10204" y1="58534" x2="10204" y2="58534"/>
                        <a14:backgroundMark x1="11535" y1="57221" x2="11535" y2="57221"/>
                        <a14:backgroundMark x1="10470" y1="58534" x2="10470" y2="58534"/>
                        <a14:backgroundMark x1="13221" y1="55470" x2="13221" y2="55470"/>
                        <a14:backgroundMark x1="14286" y1="54486" x2="14286" y2="54486"/>
                        <a14:backgroundMark x1="17924" y1="50766" x2="17924" y2="50766"/>
                        <a14:backgroundMark x1="11003" y1="57659" x2="11003" y2="57659"/>
                        <a14:backgroundMark x1="7098" y1="61926" x2="7098" y2="619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220490" y="1608783"/>
            <a:ext cx="1246680" cy="1011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Image result for ectomycorrhiza">
            <a:extLst>
              <a:ext uri="{FF2B5EF4-FFF2-40B4-BE49-F238E27FC236}">
                <a16:creationId xmlns:a16="http://schemas.microsoft.com/office/drawing/2014/main" id="{5B7D5070-731E-514E-B5A0-19A80BF9FE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333" b="90000" l="2000" r="98250">
                        <a14:foregroundMark x1="57000" y1="7667" x2="57000" y2="7667"/>
                        <a14:foregroundMark x1="69500" y1="6667" x2="69500" y2="6667"/>
                        <a14:foregroundMark x1="74500" y1="6667" x2="74500" y2="6667"/>
                        <a14:foregroundMark x1="90500" y1="14333" x2="90500" y2="14333"/>
                        <a14:foregroundMark x1="95500" y1="20000" x2="95500" y2="20000"/>
                        <a14:foregroundMark x1="96250" y1="34667" x2="96250" y2="34667"/>
                        <a14:foregroundMark x1="98250" y1="20000" x2="98250" y2="20000"/>
                        <a14:foregroundMark x1="7500" y1="57667" x2="7500" y2="57667"/>
                        <a14:foregroundMark x1="28250" y1="18000" x2="27750" y2="18000"/>
                        <a14:foregroundMark x1="35250" y1="19000" x2="35250" y2="19000"/>
                        <a14:foregroundMark x1="9500" y1="26667" x2="9500" y2="26667"/>
                        <a14:foregroundMark x1="4000" y1="29000" x2="4000" y2="29000"/>
                        <a14:foregroundMark x1="2000" y1="46333" x2="2000" y2="46333"/>
                        <a14:foregroundMark x1="9750" y1="24333" x2="9750" y2="24333"/>
                        <a14:foregroundMark x1="8500" y1="32333" x2="8500" y2="32333"/>
                        <a14:foregroundMark x1="8750" y1="34667" x2="8750" y2="34667"/>
                        <a14:foregroundMark x1="34250" y1="18333" x2="34250" y2="18333"/>
                        <a14:foregroundMark x1="36750" y1="21000" x2="36750" y2="21000"/>
                        <a14:foregroundMark x1="3000" y1="35667" x2="3000" y2="35667"/>
                        <a14:foregroundMark x1="98000" y1="79333" x2="98000" y2="79333"/>
                        <a14:foregroundMark x1="94250" y1="67667" x2="94250" y2="67667"/>
                        <a14:foregroundMark x1="38250" y1="56333" x2="38250" y2="56333"/>
                        <a14:foregroundMark x1="25250" y1="90333" x2="25250" y2="90333"/>
                        <a14:foregroundMark x1="81500" y1="6333" x2="81500" y2="6333"/>
                        <a14:backgroundMark x1="34750" y1="37667" x2="34750" y2="37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1403" y="1047107"/>
            <a:ext cx="1745153" cy="1308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Image result for bacteria flagella sem">
            <a:extLst>
              <a:ext uri="{FF2B5EF4-FFF2-40B4-BE49-F238E27FC236}">
                <a16:creationId xmlns:a16="http://schemas.microsoft.com/office/drawing/2014/main" id="{D1125A9C-BD9A-B04B-8761-209EB88D7A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duotone>
              <a:prstClr val="black"/>
              <a:schemeClr val="accent5">
                <a:tint val="45000"/>
                <a:satMod val="400000"/>
              </a:schemeClr>
            </a:duotone>
            <a:alphaModFix amt="20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750" b="95000" l="4505" r="93694">
                        <a14:foregroundMark x1="89189" y1="49375" x2="89189" y2="49375"/>
                        <a14:foregroundMark x1="93694" y1="38750" x2="93694" y2="38750"/>
                        <a14:foregroundMark x1="59459" y1="9375" x2="59459" y2="9375"/>
                        <a14:foregroundMark x1="46396" y1="3750" x2="46396" y2="3750"/>
                        <a14:foregroundMark x1="8108" y1="65625" x2="8108" y2="65625"/>
                        <a14:foregroundMark x1="4505" y1="68125" x2="4505" y2="68125"/>
                        <a14:foregroundMark x1="46847" y1="95000" x2="46847" y2="95000"/>
                        <a14:backgroundMark x1="45946" y1="56875" x2="45946" y2="56875"/>
                        <a14:backgroundMark x1="61712" y1="47500" x2="61712" y2="47500"/>
                        <a14:backgroundMark x1="33784" y1="66250" x2="33784" y2="66250"/>
                        <a14:backgroundMark x1="16667" y1="63750" x2="16667" y2="63750"/>
                        <a14:backgroundMark x1="63964" y1="29375" x2="63964" y2="29375"/>
                        <a14:backgroundMark x1="74324" y1="19375" x2="74324" y2="19375"/>
                        <a14:backgroundMark x1="88739" y1="47500" x2="88739" y2="47500"/>
                        <a14:backgroundMark x1="91892" y1="40625" x2="91892" y2="40625"/>
                        <a14:backgroundMark x1="86486" y1="47500" x2="86486" y2="47500"/>
                        <a14:backgroundMark x1="69369" y1="70625" x2="69369" y2="70625"/>
                        <a14:backgroundMark x1="50000" y1="66250" x2="50000" y2="66250"/>
                        <a14:backgroundMark x1="70270" y1="30625" x2="70270" y2="30625"/>
                        <a14:backgroundMark x1="58108" y1="40000" x2="58108" y2="40000"/>
                        <a14:backgroundMark x1="66667" y1="55625" x2="66667" y2="55625"/>
                        <a14:backgroundMark x1="76577" y1="49375" x2="76577" y2="49375"/>
                        <a14:backgroundMark x1="81081" y1="14375" x2="81081" y2="14375"/>
                        <a14:backgroundMark x1="66667" y1="51250" x2="66667" y2="51250"/>
                        <a14:backgroundMark x1="32432" y1="56875" x2="32432" y2="56875"/>
                        <a14:backgroundMark x1="81532" y1="45625" x2="81532" y2="45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2482" y="3733800"/>
            <a:ext cx="1542998" cy="1112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Related image">
            <a:extLst>
              <a:ext uri="{FF2B5EF4-FFF2-40B4-BE49-F238E27FC236}">
                <a16:creationId xmlns:a16="http://schemas.microsoft.com/office/drawing/2014/main" id="{9818AD56-E26E-AC49-A1F6-D0BE55301A8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791"/>
          <a:stretch/>
        </p:blipFill>
        <p:spPr bwMode="auto">
          <a:xfrm>
            <a:off x="7988650" y="3401916"/>
            <a:ext cx="1255444" cy="1132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 descr="A picture containing game, sitting, basketball, small&#10;&#10;Description automatically generated">
            <a:extLst>
              <a:ext uri="{FF2B5EF4-FFF2-40B4-BE49-F238E27FC236}">
                <a16:creationId xmlns:a16="http://schemas.microsoft.com/office/drawing/2014/main" id="{11A886BF-6C44-3740-8101-208075B7DE6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578149" y="4652363"/>
            <a:ext cx="1542998" cy="1233896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968D11CB-8D89-1247-BD85-125E98604214}"/>
              </a:ext>
            </a:extLst>
          </p:cNvPr>
          <p:cNvSpPr txBox="1"/>
          <p:nvPr/>
        </p:nvSpPr>
        <p:spPr>
          <a:xfrm>
            <a:off x="6983225" y="2875746"/>
            <a:ext cx="1396930" cy="954107"/>
          </a:xfrm>
          <a:prstGeom prst="rect">
            <a:avLst/>
          </a:prstGeom>
          <a:solidFill>
            <a:schemeClr val="bg1"/>
          </a:solidFill>
          <a:ln w="762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Soil Biota</a:t>
            </a:r>
          </a:p>
        </p:txBody>
      </p:sp>
      <p:sp>
        <p:nvSpPr>
          <p:cNvPr id="26" name="Right Arrow 25">
            <a:extLst>
              <a:ext uri="{FF2B5EF4-FFF2-40B4-BE49-F238E27FC236}">
                <a16:creationId xmlns:a16="http://schemas.microsoft.com/office/drawing/2014/main" id="{0250AC58-12C9-BE48-9E0D-CAB9E248FA36}"/>
              </a:ext>
            </a:extLst>
          </p:cNvPr>
          <p:cNvSpPr/>
          <p:nvPr/>
        </p:nvSpPr>
        <p:spPr>
          <a:xfrm rot="18930132">
            <a:off x="6145241" y="3911882"/>
            <a:ext cx="908551" cy="395449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3F33A93-6FDD-CA47-B222-4A73A17102A2}"/>
              </a:ext>
            </a:extLst>
          </p:cNvPr>
          <p:cNvSpPr txBox="1"/>
          <p:nvPr/>
        </p:nvSpPr>
        <p:spPr>
          <a:xfrm rot="18898582">
            <a:off x="6231323" y="3995667"/>
            <a:ext cx="5953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TBD</a:t>
            </a:r>
          </a:p>
        </p:txBody>
      </p:sp>
      <p:sp>
        <p:nvSpPr>
          <p:cNvPr id="31" name="Right Arrow 30">
            <a:extLst>
              <a:ext uri="{FF2B5EF4-FFF2-40B4-BE49-F238E27FC236}">
                <a16:creationId xmlns:a16="http://schemas.microsoft.com/office/drawing/2014/main" id="{0E960DFB-F49A-D34C-85D1-24D97CF55AC1}"/>
              </a:ext>
            </a:extLst>
          </p:cNvPr>
          <p:cNvSpPr/>
          <p:nvPr/>
        </p:nvSpPr>
        <p:spPr>
          <a:xfrm rot="16200000">
            <a:off x="9439384" y="3248901"/>
            <a:ext cx="908551" cy="395449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D7C1756-DC28-5040-A70F-AEB72785A1F7}"/>
              </a:ext>
            </a:extLst>
          </p:cNvPr>
          <p:cNvSpPr txBox="1"/>
          <p:nvPr/>
        </p:nvSpPr>
        <p:spPr>
          <a:xfrm rot="16168450">
            <a:off x="9605401" y="3325980"/>
            <a:ext cx="5953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TBD</a:t>
            </a:r>
          </a:p>
        </p:txBody>
      </p:sp>
      <p:sp>
        <p:nvSpPr>
          <p:cNvPr id="34" name="Right Arrow 33">
            <a:extLst>
              <a:ext uri="{FF2B5EF4-FFF2-40B4-BE49-F238E27FC236}">
                <a16:creationId xmlns:a16="http://schemas.microsoft.com/office/drawing/2014/main" id="{A45ED590-B0C7-6F46-B35A-985C8999F983}"/>
              </a:ext>
            </a:extLst>
          </p:cNvPr>
          <p:cNvSpPr/>
          <p:nvPr/>
        </p:nvSpPr>
        <p:spPr>
          <a:xfrm rot="5400000">
            <a:off x="10251718" y="3209004"/>
            <a:ext cx="908551" cy="395449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66179EB2-5DF4-4748-AFD1-A727D5A65113}"/>
              </a:ext>
            </a:extLst>
          </p:cNvPr>
          <p:cNvSpPr txBox="1"/>
          <p:nvPr/>
        </p:nvSpPr>
        <p:spPr>
          <a:xfrm rot="5368450">
            <a:off x="10417735" y="3286083"/>
            <a:ext cx="5953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TBD</a:t>
            </a:r>
          </a:p>
        </p:txBody>
      </p:sp>
      <p:sp>
        <p:nvSpPr>
          <p:cNvPr id="36" name="Bent-Up Arrow 35">
            <a:extLst>
              <a:ext uri="{FF2B5EF4-FFF2-40B4-BE49-F238E27FC236}">
                <a16:creationId xmlns:a16="http://schemas.microsoft.com/office/drawing/2014/main" id="{47CF29B0-7958-3B4E-B8EB-7ADC8D1112BA}"/>
              </a:ext>
            </a:extLst>
          </p:cNvPr>
          <p:cNvSpPr/>
          <p:nvPr/>
        </p:nvSpPr>
        <p:spPr>
          <a:xfrm>
            <a:off x="4222209" y="4892249"/>
            <a:ext cx="6223413" cy="1598642"/>
          </a:xfrm>
          <a:prstGeom prst="bentUpArrow">
            <a:avLst/>
          </a:prstGeom>
          <a:solidFill>
            <a:srgbClr val="04FFC6"/>
          </a:solidFill>
          <a:ln>
            <a:solidFill>
              <a:srgbClr val="04FFC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ight Arrow 41">
            <a:extLst>
              <a:ext uri="{FF2B5EF4-FFF2-40B4-BE49-F238E27FC236}">
                <a16:creationId xmlns:a16="http://schemas.microsoft.com/office/drawing/2014/main" id="{21237778-C213-C941-B6B6-2EB8DB9BBC48}"/>
              </a:ext>
            </a:extLst>
          </p:cNvPr>
          <p:cNvSpPr/>
          <p:nvPr/>
        </p:nvSpPr>
        <p:spPr>
          <a:xfrm>
            <a:off x="6528996" y="2200534"/>
            <a:ext cx="2298723" cy="395324"/>
          </a:xfrm>
          <a:prstGeom prst="rightArrow">
            <a:avLst/>
          </a:prstGeom>
          <a:solidFill>
            <a:srgbClr val="04FFC6"/>
          </a:solidFill>
          <a:ln>
            <a:solidFill>
              <a:srgbClr val="04FFC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ight Arrow 42">
            <a:extLst>
              <a:ext uri="{FF2B5EF4-FFF2-40B4-BE49-F238E27FC236}">
                <a16:creationId xmlns:a16="http://schemas.microsoft.com/office/drawing/2014/main" id="{0DBBBE1B-9BDE-8949-9B3A-45843B291FA0}"/>
              </a:ext>
            </a:extLst>
          </p:cNvPr>
          <p:cNvSpPr/>
          <p:nvPr/>
        </p:nvSpPr>
        <p:spPr>
          <a:xfrm rot="1800000" flipV="1">
            <a:off x="6007395" y="2723149"/>
            <a:ext cx="1169204" cy="347770"/>
          </a:xfrm>
          <a:prstGeom prst="rightArrow">
            <a:avLst/>
          </a:prstGeom>
          <a:solidFill>
            <a:srgbClr val="04FFC6"/>
          </a:solidFill>
          <a:ln>
            <a:solidFill>
              <a:srgbClr val="04FFC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18E956B-D983-DC47-AB2A-4A0804FB0B4D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b="2086"/>
          <a:stretch/>
        </p:blipFill>
        <p:spPr>
          <a:xfrm>
            <a:off x="4090028" y="1144883"/>
            <a:ext cx="1972602" cy="4411754"/>
          </a:xfrm>
          <a:prstGeom prst="rect">
            <a:avLst/>
          </a:prstGeom>
        </p:spPr>
      </p:pic>
      <p:sp>
        <p:nvSpPr>
          <p:cNvPr id="41" name="L-Shape 40">
            <a:extLst>
              <a:ext uri="{FF2B5EF4-FFF2-40B4-BE49-F238E27FC236}">
                <a16:creationId xmlns:a16="http://schemas.microsoft.com/office/drawing/2014/main" id="{8EE022C7-0BAC-A342-B452-558B84A0DF96}"/>
              </a:ext>
            </a:extLst>
          </p:cNvPr>
          <p:cNvSpPr/>
          <p:nvPr/>
        </p:nvSpPr>
        <p:spPr>
          <a:xfrm rot="5400000">
            <a:off x="3320552" y="3123783"/>
            <a:ext cx="1804763" cy="675310"/>
          </a:xfrm>
          <a:prstGeom prst="corner">
            <a:avLst>
              <a:gd name="adj1" fmla="val 50000"/>
              <a:gd name="adj2" fmla="val 36767"/>
            </a:avLst>
          </a:prstGeom>
          <a:solidFill>
            <a:srgbClr val="04FFC6"/>
          </a:solidFill>
          <a:ln>
            <a:solidFill>
              <a:srgbClr val="04FFC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CBC687FD-36D4-D140-A55D-E1B38FCC4997}"/>
              </a:ext>
            </a:extLst>
          </p:cNvPr>
          <p:cNvSpPr/>
          <p:nvPr/>
        </p:nvSpPr>
        <p:spPr>
          <a:xfrm>
            <a:off x="3886200" y="3247592"/>
            <a:ext cx="336009" cy="3243297"/>
          </a:xfrm>
          <a:prstGeom prst="rect">
            <a:avLst/>
          </a:prstGeom>
          <a:solidFill>
            <a:srgbClr val="04FFC6"/>
          </a:solidFill>
          <a:ln>
            <a:solidFill>
              <a:srgbClr val="04FFC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ight Arrow 24">
            <a:extLst>
              <a:ext uri="{FF2B5EF4-FFF2-40B4-BE49-F238E27FC236}">
                <a16:creationId xmlns:a16="http://schemas.microsoft.com/office/drawing/2014/main" id="{E06A04BC-2645-B141-A52E-61B45D6A846A}"/>
              </a:ext>
            </a:extLst>
          </p:cNvPr>
          <p:cNvSpPr/>
          <p:nvPr/>
        </p:nvSpPr>
        <p:spPr>
          <a:xfrm rot="1900167">
            <a:off x="8419479" y="3893610"/>
            <a:ext cx="908551" cy="395449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E3D36D0-462B-6A4E-9FD1-45B076065659}"/>
              </a:ext>
            </a:extLst>
          </p:cNvPr>
          <p:cNvSpPr txBox="1"/>
          <p:nvPr/>
        </p:nvSpPr>
        <p:spPr>
          <a:xfrm rot="1868617">
            <a:off x="8550933" y="3897442"/>
            <a:ext cx="5953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TBD</a:t>
            </a:r>
          </a:p>
        </p:txBody>
      </p:sp>
    </p:spTree>
    <p:extLst>
      <p:ext uri="{BB962C8B-B14F-4D97-AF65-F5344CB8AC3E}">
        <p14:creationId xmlns:p14="http://schemas.microsoft.com/office/powerpoint/2010/main" val="239037131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858DA4-4F9F-EA46-97A5-D3832D3446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2156" y="2310764"/>
            <a:ext cx="4887685" cy="761837"/>
          </a:xfrm>
        </p:spPr>
        <p:txBody>
          <a:bodyPr anchor="b">
            <a:normAutofit/>
          </a:bodyPr>
          <a:lstStyle/>
          <a:p>
            <a:pPr algn="ctr"/>
            <a:r>
              <a:rPr lang="en-US" sz="4000" dirty="0"/>
              <a:t>Acknowledgments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09E30DDA-B687-4BA9-862C-2687CD1AE0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63171" y="3429000"/>
            <a:ext cx="8465657" cy="2030063"/>
          </a:xfrm>
        </p:spPr>
        <p:txBody>
          <a:bodyPr anchor="t">
            <a:normAutofit/>
          </a:bodyPr>
          <a:lstStyle/>
          <a:p>
            <a:pPr marL="0" indent="0" algn="ctr">
              <a:buNone/>
            </a:pPr>
            <a:r>
              <a:rPr lang="en-US" dirty="0"/>
              <a:t>Thank you to the NASA Space Grant Consortium, Valles Caldera National Preserve Staff, Nancy Johnson, Anita </a:t>
            </a:r>
            <a:r>
              <a:rPr lang="en-US" dirty="0" err="1"/>
              <a:t>Antoninka</a:t>
            </a:r>
            <a:r>
              <a:rPr lang="en-US" dirty="0"/>
              <a:t>, Kara Gibson, and the Joint Fire Science Program, for the assistance in this research project.</a:t>
            </a:r>
          </a:p>
        </p:txBody>
      </p:sp>
    </p:spTree>
    <p:extLst>
      <p:ext uri="{BB962C8B-B14F-4D97-AF65-F5344CB8AC3E}">
        <p14:creationId xmlns:p14="http://schemas.microsoft.com/office/powerpoint/2010/main" val="378323078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BC7EB0-A82A-8B49-945C-4A041ECEE8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320" y="365125"/>
            <a:ext cx="5120114" cy="1692794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Questions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1BE4B5-2C1A-CD40-91E2-35C81C29F3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1905" y="2057919"/>
            <a:ext cx="5120113" cy="3462228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Climate change and forest management affect soil</a:t>
            </a:r>
          </a:p>
          <a:p>
            <a:r>
              <a:rPr lang="en-US" dirty="0">
                <a:solidFill>
                  <a:schemeClr val="bg1"/>
                </a:solidFill>
              </a:rPr>
              <a:t>Thinning and Burning – what are the effects on soil?</a:t>
            </a:r>
          </a:p>
          <a:p>
            <a:r>
              <a:rPr lang="en-US" dirty="0">
                <a:solidFill>
                  <a:schemeClr val="bg1"/>
                </a:solidFill>
              </a:rPr>
              <a:t>Soil biota are a great indicator of soil health</a:t>
            </a:r>
          </a:p>
          <a:p>
            <a:endParaRPr lang="en-US" sz="1800" dirty="0"/>
          </a:p>
        </p:txBody>
      </p:sp>
      <p:pic>
        <p:nvPicPr>
          <p:cNvPr id="6" name="Picture 5" descr="A sunset over a fire&#10;&#10;Description automatically generated">
            <a:extLst>
              <a:ext uri="{FF2B5EF4-FFF2-40B4-BE49-F238E27FC236}">
                <a16:creationId xmlns:a16="http://schemas.microsoft.com/office/drawing/2014/main" id="{CA63CB4D-0921-DA40-95F6-7F19A340E22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937" r="14615" b="-1"/>
          <a:stretch/>
        </p:blipFill>
        <p:spPr>
          <a:xfrm>
            <a:off x="5878849" y="10"/>
            <a:ext cx="6313150" cy="6857987"/>
          </a:xfrm>
          <a:custGeom>
            <a:avLst/>
            <a:gdLst/>
            <a:ahLst/>
            <a:cxnLst/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2034989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BB8DAD-11BF-6C4F-A03D-FDFEA88025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30" y="346237"/>
            <a:ext cx="3651467" cy="167660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Measures of Soil Health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844AAE-5438-0E47-893B-FA8CC54B64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1" y="2022840"/>
            <a:ext cx="3803326" cy="4488923"/>
          </a:xfrm>
        </p:spPr>
        <p:txBody>
          <a:bodyPr>
            <a:normAutofit fontScale="92500" lnSpcReduction="10000"/>
          </a:bodyPr>
          <a:lstStyle/>
          <a:p>
            <a:r>
              <a:rPr lang="en-US" sz="3000" dirty="0">
                <a:solidFill>
                  <a:schemeClr val="bg1"/>
                </a:solidFill>
              </a:rPr>
              <a:t>Mycorrhizal fungi</a:t>
            </a:r>
          </a:p>
          <a:p>
            <a:pPr lvl="1"/>
            <a:r>
              <a:rPr lang="en-US" sz="3000" dirty="0">
                <a:solidFill>
                  <a:schemeClr val="bg1"/>
                </a:solidFill>
              </a:rPr>
              <a:t>Use hyphae - “fungus roots”</a:t>
            </a:r>
          </a:p>
          <a:p>
            <a:r>
              <a:rPr lang="en-US" sz="3000" dirty="0">
                <a:solidFill>
                  <a:schemeClr val="bg1"/>
                </a:solidFill>
              </a:rPr>
              <a:t>Nutrients</a:t>
            </a:r>
          </a:p>
          <a:p>
            <a:pPr lvl="1"/>
            <a:r>
              <a:rPr lang="en-US" sz="3000" dirty="0">
                <a:solidFill>
                  <a:schemeClr val="bg1"/>
                </a:solidFill>
              </a:rPr>
              <a:t>Use nitrogen levels - ammonia (NH</a:t>
            </a:r>
            <a:r>
              <a:rPr lang="en-US" sz="3000" baseline="-25000" dirty="0">
                <a:solidFill>
                  <a:schemeClr val="bg1"/>
                </a:solidFill>
              </a:rPr>
              <a:t>3</a:t>
            </a:r>
            <a:r>
              <a:rPr lang="en-US" sz="3000" dirty="0">
                <a:solidFill>
                  <a:schemeClr val="bg1"/>
                </a:solidFill>
              </a:rPr>
              <a:t>) and nitrate (NO</a:t>
            </a:r>
            <a:r>
              <a:rPr lang="en-US" sz="3000" baseline="-25000" dirty="0">
                <a:solidFill>
                  <a:schemeClr val="bg1"/>
                </a:solidFill>
              </a:rPr>
              <a:t>3</a:t>
            </a:r>
            <a:r>
              <a:rPr lang="en-US" sz="3000" dirty="0">
                <a:solidFill>
                  <a:schemeClr val="bg1"/>
                </a:solidFill>
              </a:rPr>
              <a:t>-)</a:t>
            </a:r>
          </a:p>
          <a:p>
            <a:r>
              <a:rPr lang="en-US" sz="3000" dirty="0">
                <a:solidFill>
                  <a:schemeClr val="bg1"/>
                </a:solidFill>
              </a:rPr>
              <a:t>Decomposition rates</a:t>
            </a:r>
          </a:p>
          <a:p>
            <a:pPr lvl="1"/>
            <a:r>
              <a:rPr lang="en-US" sz="3000" dirty="0">
                <a:solidFill>
                  <a:schemeClr val="bg1"/>
                </a:solidFill>
              </a:rPr>
              <a:t>Use wood (balsa) and cotton (museum board) </a:t>
            </a:r>
          </a:p>
          <a:p>
            <a:pPr lvl="1"/>
            <a:endParaRPr lang="en-US" sz="1800" dirty="0"/>
          </a:p>
          <a:p>
            <a:endParaRPr lang="en-US" sz="1800" dirty="0"/>
          </a:p>
        </p:txBody>
      </p:sp>
      <p:pic>
        <p:nvPicPr>
          <p:cNvPr id="5" name="Picture 4" descr="A picture containing table, sitting, cake, green&#10;&#10;Description automatically generated">
            <a:extLst>
              <a:ext uri="{FF2B5EF4-FFF2-40B4-BE49-F238E27FC236}">
                <a16:creationId xmlns:a16="http://schemas.microsoft.com/office/drawing/2014/main" id="{2DA53D4F-635E-1D45-A293-1E3799607C4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155" r="10620" b="-2"/>
          <a:stretch/>
        </p:blipFill>
        <p:spPr>
          <a:xfrm>
            <a:off x="4639045" y="0"/>
            <a:ext cx="7552955" cy="6858000"/>
          </a:xfrm>
          <a:prstGeom prst="rect">
            <a:avLst/>
          </a:prstGeom>
          <a:effectLst/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157A1B7-471C-F44B-AF42-461AF725F032}"/>
              </a:ext>
            </a:extLst>
          </p:cNvPr>
          <p:cNvSpPr txBox="1"/>
          <p:nvPr/>
        </p:nvSpPr>
        <p:spPr>
          <a:xfrm>
            <a:off x="9177337" y="5865432"/>
            <a:ext cx="2622907" cy="646331"/>
          </a:xfrm>
          <a:prstGeom prst="rect">
            <a:avLst/>
          </a:prstGeom>
          <a:solidFill>
            <a:schemeClr val="bg2">
              <a:lumMod val="1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Mycorrhizae</a:t>
            </a:r>
          </a:p>
        </p:txBody>
      </p:sp>
    </p:spTree>
    <p:extLst>
      <p:ext uri="{BB962C8B-B14F-4D97-AF65-F5344CB8AC3E}">
        <p14:creationId xmlns:p14="http://schemas.microsoft.com/office/powerpoint/2010/main" val="10057992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8B11B6-3BBB-2844-9F8F-E7D1DD9DF9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032" y="5780314"/>
            <a:ext cx="10805936" cy="778982"/>
          </a:xfrm>
        </p:spPr>
        <p:txBody>
          <a:bodyPr>
            <a:norm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Field Site - Valles Caldera National Preserve, New Mexico</a:t>
            </a:r>
          </a:p>
        </p:txBody>
      </p:sp>
      <p:pic>
        <p:nvPicPr>
          <p:cNvPr id="5" name="Picture 4" descr="A tree next to a lake&#10;&#10;Description automatically generated">
            <a:extLst>
              <a:ext uri="{FF2B5EF4-FFF2-40B4-BE49-F238E27FC236}">
                <a16:creationId xmlns:a16="http://schemas.microsoft.com/office/drawing/2014/main" id="{935F9860-675B-1C49-945F-377F95573C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496959" y="990934"/>
            <a:ext cx="4928230" cy="3696172"/>
          </a:xfrm>
          <a:prstGeom prst="rect">
            <a:avLst/>
          </a:prstGeom>
        </p:spPr>
      </p:pic>
      <p:pic>
        <p:nvPicPr>
          <p:cNvPr id="7" name="Picture 6" descr="A tree in a forest&#10;&#10;Description automatically generated">
            <a:extLst>
              <a:ext uri="{FF2B5EF4-FFF2-40B4-BE49-F238E27FC236}">
                <a16:creationId xmlns:a16="http://schemas.microsoft.com/office/drawing/2014/main" id="{64FCEDA5-7937-884C-9875-D37238DDB3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48224" y="374904"/>
            <a:ext cx="5521741" cy="414130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70060B1-02FF-DE4E-8162-9F3E7390240D}"/>
              </a:ext>
            </a:extLst>
          </p:cNvPr>
          <p:cNvSpPr txBox="1"/>
          <p:nvPr/>
        </p:nvSpPr>
        <p:spPr>
          <a:xfrm>
            <a:off x="1112988" y="5303135"/>
            <a:ext cx="36961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Thinned and Burned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DDF1574-CA1E-444B-810F-EFF4686F4CF2}"/>
              </a:ext>
            </a:extLst>
          </p:cNvPr>
          <p:cNvSpPr txBox="1"/>
          <p:nvPr/>
        </p:nvSpPr>
        <p:spPr>
          <a:xfrm>
            <a:off x="7237728" y="4625042"/>
            <a:ext cx="29427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Control</a:t>
            </a:r>
          </a:p>
        </p:txBody>
      </p:sp>
    </p:spTree>
    <p:extLst>
      <p:ext uri="{BB962C8B-B14F-4D97-AF65-F5344CB8AC3E}">
        <p14:creationId xmlns:p14="http://schemas.microsoft.com/office/powerpoint/2010/main" val="17466741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858DA4-4F9F-EA46-97A5-D3832D3446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351335"/>
            <a:ext cx="3624094" cy="1088409"/>
          </a:xfrm>
        </p:spPr>
        <p:txBody>
          <a:bodyPr anchor="b">
            <a:normAutofit/>
          </a:bodyPr>
          <a:lstStyle/>
          <a:p>
            <a:r>
              <a:rPr lang="en-US" sz="4000"/>
              <a:t>Data Collection</a:t>
            </a:r>
            <a:endParaRPr lang="en-US" sz="4000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09E30DDA-B687-4BA9-862C-2687CD1AE0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1248" y="1439743"/>
            <a:ext cx="4173666" cy="5066921"/>
          </a:xfrm>
        </p:spPr>
        <p:txBody>
          <a:bodyPr anchor="t">
            <a:normAutofit/>
          </a:bodyPr>
          <a:lstStyle/>
          <a:p>
            <a:r>
              <a:rPr lang="en-US" dirty="0"/>
              <a:t>Mesocosms selected randomly from each treatment</a:t>
            </a:r>
          </a:p>
          <a:p>
            <a:r>
              <a:rPr lang="en-US" dirty="0"/>
              <a:t>Available nitrogen extractions from soil sample</a:t>
            </a:r>
          </a:p>
          <a:p>
            <a:r>
              <a:rPr lang="en-US" dirty="0"/>
              <a:t>Measured balsa wood and museum board before and after environment exposure</a:t>
            </a:r>
          </a:p>
          <a:p>
            <a:r>
              <a:rPr lang="en-US" dirty="0"/>
              <a:t>Extract hyphae</a:t>
            </a:r>
          </a:p>
        </p:txBody>
      </p:sp>
      <p:pic>
        <p:nvPicPr>
          <p:cNvPr id="5" name="Content Placeholder 4" descr="A picture containing grass, outdoor, sitting, plate&#10;&#10;Description automatically generated">
            <a:extLst>
              <a:ext uri="{FF2B5EF4-FFF2-40B4-BE49-F238E27FC236}">
                <a16:creationId xmlns:a16="http://schemas.microsoft.com/office/drawing/2014/main" id="{D1035D34-4303-8A49-80AD-BECCCA89E7F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195" t="-1" r="7780" b="-1"/>
          <a:stretch/>
        </p:blipFill>
        <p:spPr>
          <a:xfrm>
            <a:off x="5200295" y="302214"/>
            <a:ext cx="3624094" cy="4055473"/>
          </a:xfrm>
          <a:prstGeom prst="rect">
            <a:avLst/>
          </a:prstGeom>
        </p:spPr>
      </p:pic>
      <p:pic>
        <p:nvPicPr>
          <p:cNvPr id="10" name="Picture 9" descr="A picture containing indoor, table, computer, sitting&#10;&#10;Description automatically generated">
            <a:extLst>
              <a:ext uri="{FF2B5EF4-FFF2-40B4-BE49-F238E27FC236}">
                <a16:creationId xmlns:a16="http://schemas.microsoft.com/office/drawing/2014/main" id="{976749E4-63CD-0C4F-BD05-87CC8CB4E9D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523" t="13234" r="2394" b="-90"/>
          <a:stretch/>
        </p:blipFill>
        <p:spPr>
          <a:xfrm rot="5400000">
            <a:off x="8238261" y="2393822"/>
            <a:ext cx="4406479" cy="301898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0182245-6D85-8548-AA29-4B89C4322D8B}"/>
              </a:ext>
            </a:extLst>
          </p:cNvPr>
          <p:cNvSpPr txBox="1"/>
          <p:nvPr/>
        </p:nvSpPr>
        <p:spPr>
          <a:xfrm>
            <a:off x="5561029" y="4357687"/>
            <a:ext cx="28302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Mesocosm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8E87A23-A65D-F545-B258-EAA7886B1326}"/>
              </a:ext>
            </a:extLst>
          </p:cNvPr>
          <p:cNvSpPr txBox="1"/>
          <p:nvPr/>
        </p:nvSpPr>
        <p:spPr>
          <a:xfrm>
            <a:off x="9026358" y="6106554"/>
            <a:ext cx="28302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Nitrogen extraction</a:t>
            </a:r>
          </a:p>
        </p:txBody>
      </p:sp>
    </p:spTree>
    <p:extLst>
      <p:ext uri="{BB962C8B-B14F-4D97-AF65-F5344CB8AC3E}">
        <p14:creationId xmlns:p14="http://schemas.microsoft.com/office/powerpoint/2010/main" val="289224239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C7C2E430-3CF3-8A44-B92F-CA38C82BA30A}"/>
              </a:ext>
            </a:extLst>
          </p:cNvPr>
          <p:cNvSpPr/>
          <p:nvPr/>
        </p:nvSpPr>
        <p:spPr>
          <a:xfrm>
            <a:off x="8690428" y="4134179"/>
            <a:ext cx="3244487" cy="1456038"/>
          </a:xfrm>
          <a:prstGeom prst="rect">
            <a:avLst/>
          </a:prstGeom>
          <a:solidFill>
            <a:srgbClr val="82155F"/>
          </a:solidFill>
          <a:ln>
            <a:solidFill>
              <a:srgbClr val="82155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C264E21-E852-E945-922D-5D854C7C1D3E}"/>
              </a:ext>
            </a:extLst>
          </p:cNvPr>
          <p:cNvSpPr/>
          <p:nvPr/>
        </p:nvSpPr>
        <p:spPr>
          <a:xfrm>
            <a:off x="8646885" y="1365617"/>
            <a:ext cx="3244487" cy="1456039"/>
          </a:xfrm>
          <a:prstGeom prst="rect">
            <a:avLst/>
          </a:prstGeom>
          <a:solidFill>
            <a:srgbClr val="82155F"/>
          </a:solidFill>
          <a:ln>
            <a:solidFill>
              <a:srgbClr val="82155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1B129CC-DE5B-7C42-9E0B-971D901153F9}"/>
              </a:ext>
            </a:extLst>
          </p:cNvPr>
          <p:cNvSpPr txBox="1"/>
          <p:nvPr/>
        </p:nvSpPr>
        <p:spPr>
          <a:xfrm>
            <a:off x="5238749" y="2551837"/>
            <a:ext cx="171450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rgbClr val="FF0000"/>
                </a:solidFill>
              </a:rPr>
              <a:t>Soil Biota</a:t>
            </a:r>
          </a:p>
        </p:txBody>
      </p:sp>
      <p:sp>
        <p:nvSpPr>
          <p:cNvPr id="6" name="Right Arrow 5">
            <a:extLst>
              <a:ext uri="{FF2B5EF4-FFF2-40B4-BE49-F238E27FC236}">
                <a16:creationId xmlns:a16="http://schemas.microsoft.com/office/drawing/2014/main" id="{8FEE8016-9177-6945-AAB4-81C556ED8C53}"/>
              </a:ext>
            </a:extLst>
          </p:cNvPr>
          <p:cNvSpPr/>
          <p:nvPr/>
        </p:nvSpPr>
        <p:spPr>
          <a:xfrm rot="19800000">
            <a:off x="6899585" y="2183714"/>
            <a:ext cx="1660362" cy="722676"/>
          </a:xfrm>
          <a:prstGeom prst="right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A809D4C-A162-BA4D-901A-79ED31F60642}"/>
              </a:ext>
            </a:extLst>
          </p:cNvPr>
          <p:cNvSpPr txBox="1"/>
          <p:nvPr/>
        </p:nvSpPr>
        <p:spPr>
          <a:xfrm>
            <a:off x="8552803" y="1765633"/>
            <a:ext cx="34398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Decomposition</a:t>
            </a:r>
            <a:endParaRPr lang="en-US" sz="4000" dirty="0"/>
          </a:p>
        </p:txBody>
      </p:sp>
      <p:sp>
        <p:nvSpPr>
          <p:cNvPr id="8" name="Right Arrow 7">
            <a:extLst>
              <a:ext uri="{FF2B5EF4-FFF2-40B4-BE49-F238E27FC236}">
                <a16:creationId xmlns:a16="http://schemas.microsoft.com/office/drawing/2014/main" id="{58BE0320-7961-3045-A722-A727B5476C63}"/>
              </a:ext>
            </a:extLst>
          </p:cNvPr>
          <p:cNvSpPr/>
          <p:nvPr/>
        </p:nvSpPr>
        <p:spPr>
          <a:xfrm rot="1800000">
            <a:off x="6991659" y="4036053"/>
            <a:ext cx="1660362" cy="722676"/>
          </a:xfrm>
          <a:prstGeom prst="right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4672055-5908-E84C-A221-48C172D46EC7}"/>
              </a:ext>
            </a:extLst>
          </p:cNvPr>
          <p:cNvSpPr txBox="1"/>
          <p:nvPr/>
        </p:nvSpPr>
        <p:spPr>
          <a:xfrm>
            <a:off x="8592729" y="4205330"/>
            <a:ext cx="343988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Nitrogen</a:t>
            </a:r>
          </a:p>
          <a:p>
            <a:pPr algn="ctr"/>
            <a:r>
              <a:rPr lang="en-US" sz="4000" dirty="0"/>
              <a:t>Levels</a:t>
            </a:r>
          </a:p>
        </p:txBody>
      </p:sp>
      <p:sp>
        <p:nvSpPr>
          <p:cNvPr id="10" name="Right Arrow 9">
            <a:extLst>
              <a:ext uri="{FF2B5EF4-FFF2-40B4-BE49-F238E27FC236}">
                <a16:creationId xmlns:a16="http://schemas.microsoft.com/office/drawing/2014/main" id="{D61326C4-E930-AD4D-A611-7AE54EDC173D}"/>
              </a:ext>
            </a:extLst>
          </p:cNvPr>
          <p:cNvSpPr/>
          <p:nvPr/>
        </p:nvSpPr>
        <p:spPr>
          <a:xfrm rot="1800000">
            <a:off x="3298373" y="2307391"/>
            <a:ext cx="1660362" cy="722676"/>
          </a:xfrm>
          <a:prstGeom prst="right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ight Arrow 10">
            <a:extLst>
              <a:ext uri="{FF2B5EF4-FFF2-40B4-BE49-F238E27FC236}">
                <a16:creationId xmlns:a16="http://schemas.microsoft.com/office/drawing/2014/main" id="{DE74E8D4-01EF-384F-8D76-600E88C0A25B}"/>
              </a:ext>
            </a:extLst>
          </p:cNvPr>
          <p:cNvSpPr/>
          <p:nvPr/>
        </p:nvSpPr>
        <p:spPr>
          <a:xfrm rot="19800000">
            <a:off x="3301072" y="3944825"/>
            <a:ext cx="1660362" cy="722676"/>
          </a:xfrm>
          <a:prstGeom prst="right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2" descr="Related image">
            <a:extLst>
              <a:ext uri="{FF2B5EF4-FFF2-40B4-BE49-F238E27FC236}">
                <a16:creationId xmlns:a16="http://schemas.microsoft.com/office/drawing/2014/main" id="{744B4B1B-5645-584F-9EFE-3B201A2B985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791"/>
          <a:stretch/>
        </p:blipFill>
        <p:spPr bwMode="auto">
          <a:xfrm>
            <a:off x="6603751" y="4702464"/>
            <a:ext cx="1255444" cy="1132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Related image">
            <a:extLst>
              <a:ext uri="{FF2B5EF4-FFF2-40B4-BE49-F238E27FC236}">
                <a16:creationId xmlns:a16="http://schemas.microsoft.com/office/drawing/2014/main" id="{AB9F6E30-4F9D-D84D-8E3F-DA88DD26B2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47" b="98359" l="621" r="89885">
                        <a14:foregroundMark x1="5324" y1="79869" x2="5324" y2="79869"/>
                        <a14:foregroundMark x1="21295" y1="94748" x2="21295" y2="94748"/>
                        <a14:foregroundMark x1="23514" y1="98468" x2="23514" y2="98468"/>
                        <a14:foregroundMark x1="2396" y1="95842" x2="2396" y2="95842"/>
                        <a14:foregroundMark x1="22005" y1="47702" x2="22005" y2="47702"/>
                        <a14:foregroundMark x1="18456" y1="51532" x2="18456" y2="51532"/>
                        <a14:foregroundMark x1="14818" y1="55470" x2="14818" y2="55470"/>
                        <a14:foregroundMark x1="15705" y1="54048" x2="15705" y2="54048"/>
                        <a14:foregroundMark x1="12156" y1="57877" x2="12156" y2="57877"/>
                        <a14:foregroundMark x1="9583" y1="61269" x2="9583" y2="61269"/>
                        <a14:foregroundMark x1="9938" y1="59847" x2="9938" y2="59847"/>
                        <a14:foregroundMark x1="6389" y1="64442" x2="6389" y2="64442"/>
                        <a14:foregroundMark x1="3638" y1="67396" x2="3638" y2="67396"/>
                        <a14:foregroundMark x1="621" y1="70350" x2="621" y2="70350"/>
                        <a14:backgroundMark x1="355" y1="68053" x2="355" y2="68053"/>
                        <a14:backgroundMark x1="0" y1="68818" x2="0" y2="68818"/>
                        <a14:backgroundMark x1="18722" y1="50000" x2="18722" y2="50000"/>
                        <a14:backgroundMark x1="19521" y1="48796" x2="19521" y2="48796"/>
                        <a14:backgroundMark x1="19521" y1="49344" x2="19521" y2="49344"/>
                        <a14:backgroundMark x1="15439" y1="53392" x2="15439" y2="53392"/>
                        <a14:backgroundMark x1="13576" y1="54923" x2="13576" y2="54923"/>
                        <a14:backgroundMark x1="12156" y1="56455" x2="12156" y2="56455"/>
                        <a14:backgroundMark x1="10204" y1="58534" x2="10204" y2="58534"/>
                        <a14:backgroundMark x1="11535" y1="57221" x2="11535" y2="57221"/>
                        <a14:backgroundMark x1="10470" y1="58534" x2="10470" y2="58534"/>
                        <a14:backgroundMark x1="13221" y1="55470" x2="13221" y2="55470"/>
                        <a14:backgroundMark x1="14286" y1="54486" x2="14286" y2="54486"/>
                        <a14:backgroundMark x1="17924" y1="50766" x2="17924" y2="50766"/>
                        <a14:backgroundMark x1="11003" y1="57659" x2="11003" y2="57659"/>
                        <a14:backgroundMark x1="7098" y1="61926" x2="7098" y2="619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272520" y="1657718"/>
            <a:ext cx="1246680" cy="1011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Image result for ectomycorrhiza">
            <a:extLst>
              <a:ext uri="{FF2B5EF4-FFF2-40B4-BE49-F238E27FC236}">
                <a16:creationId xmlns:a16="http://schemas.microsoft.com/office/drawing/2014/main" id="{4E62F982-8D51-6F4E-B656-DE52767854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333" b="90000" l="2000" r="98250">
                        <a14:foregroundMark x1="57000" y1="7667" x2="57000" y2="7667"/>
                        <a14:foregroundMark x1="69500" y1="6667" x2="69500" y2="6667"/>
                        <a14:foregroundMark x1="74500" y1="6667" x2="74500" y2="6667"/>
                        <a14:foregroundMark x1="90500" y1="14333" x2="90500" y2="14333"/>
                        <a14:foregroundMark x1="95500" y1="20000" x2="95500" y2="20000"/>
                        <a14:foregroundMark x1="96250" y1="34667" x2="96250" y2="34667"/>
                        <a14:foregroundMark x1="98250" y1="20000" x2="98250" y2="20000"/>
                        <a14:foregroundMark x1="7500" y1="57667" x2="7500" y2="57667"/>
                        <a14:foregroundMark x1="28250" y1="18000" x2="27750" y2="18000"/>
                        <a14:foregroundMark x1="35250" y1="19000" x2="35250" y2="19000"/>
                        <a14:foregroundMark x1="9500" y1="26667" x2="9500" y2="26667"/>
                        <a14:foregroundMark x1="4000" y1="29000" x2="4000" y2="29000"/>
                        <a14:foregroundMark x1="2000" y1="46333" x2="2000" y2="46333"/>
                        <a14:foregroundMark x1="9750" y1="24333" x2="9750" y2="24333"/>
                        <a14:foregroundMark x1="8500" y1="32333" x2="8500" y2="32333"/>
                        <a14:foregroundMark x1="8750" y1="34667" x2="8750" y2="34667"/>
                        <a14:foregroundMark x1="34250" y1="18333" x2="34250" y2="18333"/>
                        <a14:foregroundMark x1="36750" y1="21000" x2="36750" y2="21000"/>
                        <a14:foregroundMark x1="3000" y1="35667" x2="3000" y2="35667"/>
                        <a14:foregroundMark x1="98000" y1="79333" x2="98000" y2="79333"/>
                        <a14:foregroundMark x1="94250" y1="67667" x2="94250" y2="67667"/>
                        <a14:foregroundMark x1="38250" y1="56333" x2="38250" y2="56333"/>
                        <a14:foregroundMark x1="25250" y1="90333" x2="25250" y2="90333"/>
                        <a14:foregroundMark x1="81500" y1="6333" x2="81500" y2="6333"/>
                        <a14:backgroundMark x1="34750" y1="37667" x2="34750" y2="37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8583" y="1001291"/>
            <a:ext cx="1745153" cy="1308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Image result for bacteria flagella sem">
            <a:extLst>
              <a:ext uri="{FF2B5EF4-FFF2-40B4-BE49-F238E27FC236}">
                <a16:creationId xmlns:a16="http://schemas.microsoft.com/office/drawing/2014/main" id="{C0B5BFD9-8599-1C4F-95D3-CE257FE45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750" b="95000" l="4505" r="93694">
                        <a14:foregroundMark x1="89189" y1="49375" x2="89189" y2="49375"/>
                        <a14:foregroundMark x1="93694" y1="38750" x2="93694" y2="38750"/>
                        <a14:foregroundMark x1="59459" y1="9375" x2="59459" y2="9375"/>
                        <a14:foregroundMark x1="46396" y1="3750" x2="46396" y2="3750"/>
                        <a14:foregroundMark x1="8108" y1="65625" x2="8108" y2="65625"/>
                        <a14:foregroundMark x1="4505" y1="68125" x2="4505" y2="68125"/>
                        <a14:foregroundMark x1="46847" y1="95000" x2="46847" y2="95000"/>
                        <a14:backgroundMark x1="45946" y1="56875" x2="45946" y2="56875"/>
                        <a14:backgroundMark x1="61712" y1="47500" x2="61712" y2="47500"/>
                        <a14:backgroundMark x1="33784" y1="66250" x2="33784" y2="66250"/>
                        <a14:backgroundMark x1="16667" y1="63750" x2="16667" y2="63750"/>
                        <a14:backgroundMark x1="63964" y1="29375" x2="63964" y2="29375"/>
                        <a14:backgroundMark x1="74324" y1="19375" x2="74324" y2="19375"/>
                        <a14:backgroundMark x1="88739" y1="47500" x2="88739" y2="47500"/>
                        <a14:backgroundMark x1="91892" y1="40625" x2="91892" y2="40625"/>
                        <a14:backgroundMark x1="86486" y1="47500" x2="86486" y2="47500"/>
                        <a14:backgroundMark x1="69369" y1="70625" x2="69369" y2="70625"/>
                        <a14:backgroundMark x1="50000" y1="66250" x2="50000" y2="66250"/>
                        <a14:backgroundMark x1="70270" y1="30625" x2="70270" y2="30625"/>
                        <a14:backgroundMark x1="58108" y1="40000" x2="58108" y2="40000"/>
                        <a14:backgroundMark x1="66667" y1="55625" x2="66667" y2="55625"/>
                        <a14:backgroundMark x1="76577" y1="49375" x2="76577" y2="49375"/>
                        <a14:backgroundMark x1="81081" y1="14375" x2="81081" y2="14375"/>
                        <a14:backgroundMark x1="66667" y1="51250" x2="66667" y2="51250"/>
                        <a14:backgroundMark x1="32432" y1="56875" x2="32432" y2="56875"/>
                        <a14:backgroundMark x1="81532" y1="45625" x2="81532" y2="45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1689" y="4487559"/>
            <a:ext cx="1542998" cy="1112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1B21E4C0-E1BC-C341-8794-06D879DD19B8}"/>
              </a:ext>
            </a:extLst>
          </p:cNvPr>
          <p:cNvSpPr txBox="1"/>
          <p:nvPr/>
        </p:nvSpPr>
        <p:spPr>
          <a:xfrm>
            <a:off x="24560" y="42180"/>
            <a:ext cx="378938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Independent Variables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B0BFB2D-812E-534D-9C0A-29ACA5371F0E}"/>
              </a:ext>
            </a:extLst>
          </p:cNvPr>
          <p:cNvSpPr txBox="1"/>
          <p:nvPr/>
        </p:nvSpPr>
        <p:spPr>
          <a:xfrm>
            <a:off x="8374433" y="106784"/>
            <a:ext cx="378938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82155F"/>
                </a:solidFill>
              </a:rPr>
              <a:t>Dependent Variables</a:t>
            </a:r>
          </a:p>
        </p:txBody>
      </p:sp>
      <p:sp>
        <p:nvSpPr>
          <p:cNvPr id="23" name="Right Arrow 22">
            <a:extLst>
              <a:ext uri="{FF2B5EF4-FFF2-40B4-BE49-F238E27FC236}">
                <a16:creationId xmlns:a16="http://schemas.microsoft.com/office/drawing/2014/main" id="{556300F5-9DD6-BD4C-9A36-7C641078D1A3}"/>
              </a:ext>
            </a:extLst>
          </p:cNvPr>
          <p:cNvSpPr/>
          <p:nvPr/>
        </p:nvSpPr>
        <p:spPr>
          <a:xfrm rot="16200000">
            <a:off x="9218921" y="3199267"/>
            <a:ext cx="992867" cy="472274"/>
          </a:xfrm>
          <a:prstGeom prst="right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ight Arrow 25">
            <a:extLst>
              <a:ext uri="{FF2B5EF4-FFF2-40B4-BE49-F238E27FC236}">
                <a16:creationId xmlns:a16="http://schemas.microsoft.com/office/drawing/2014/main" id="{5ECE4FD0-CF0D-D844-B8F4-DA0DDDDE4A6F}"/>
              </a:ext>
            </a:extLst>
          </p:cNvPr>
          <p:cNvSpPr/>
          <p:nvPr/>
        </p:nvSpPr>
        <p:spPr>
          <a:xfrm rot="5400000">
            <a:off x="10450149" y="3241781"/>
            <a:ext cx="992867" cy="472274"/>
          </a:xfrm>
          <a:prstGeom prst="right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icture containing game, sitting, basketball, small&#10;&#10;Description automatically generated">
            <a:extLst>
              <a:ext uri="{FF2B5EF4-FFF2-40B4-BE49-F238E27FC236}">
                <a16:creationId xmlns:a16="http://schemas.microsoft.com/office/drawing/2014/main" id="{1781D3A6-7A20-324D-A048-1FFC0F76D4C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338582" y="5268725"/>
            <a:ext cx="1265169" cy="1011723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28D44861-EBF7-D44E-AB9A-033CFC90BE0C}"/>
              </a:ext>
            </a:extLst>
          </p:cNvPr>
          <p:cNvGrpSpPr/>
          <p:nvPr/>
        </p:nvGrpSpPr>
        <p:grpSpPr>
          <a:xfrm>
            <a:off x="195836" y="1365619"/>
            <a:ext cx="3439884" cy="1456038"/>
            <a:chOff x="195836" y="1365619"/>
            <a:chExt cx="3439884" cy="1456038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72F9899D-78F0-7A41-B4BA-0276435486F1}"/>
                </a:ext>
              </a:extLst>
            </p:cNvPr>
            <p:cNvSpPr/>
            <p:nvPr/>
          </p:nvSpPr>
          <p:spPr>
            <a:xfrm>
              <a:off x="678965" y="1365619"/>
              <a:ext cx="2480580" cy="1456038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5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4FB40BC7-511B-1245-B45E-7ACE83A823E8}"/>
                </a:ext>
              </a:extLst>
            </p:cNvPr>
            <p:cNvSpPr txBox="1"/>
            <p:nvPr/>
          </p:nvSpPr>
          <p:spPr>
            <a:xfrm>
              <a:off x="195836" y="1523492"/>
              <a:ext cx="3439884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/>
                <a:t>Thinning </a:t>
              </a:r>
            </a:p>
            <a:p>
              <a:pPr algn="ctr"/>
              <a:r>
                <a:rPr lang="en-US" sz="3600" dirty="0"/>
                <a:t>&amp; Burning</a:t>
              </a:r>
              <a:endParaRPr lang="en-US" sz="4000" dirty="0"/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C2262166-58DB-8D4B-97CA-F3A0E0C673C1}"/>
              </a:ext>
            </a:extLst>
          </p:cNvPr>
          <p:cNvGrpSpPr/>
          <p:nvPr/>
        </p:nvGrpSpPr>
        <p:grpSpPr>
          <a:xfrm>
            <a:off x="146774" y="4134179"/>
            <a:ext cx="3439884" cy="1456038"/>
            <a:chOff x="146774" y="4134179"/>
            <a:chExt cx="3439884" cy="1456038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6874EC9A-E5F7-1148-B694-D06E730B652F}"/>
                </a:ext>
              </a:extLst>
            </p:cNvPr>
            <p:cNvSpPr/>
            <p:nvPr/>
          </p:nvSpPr>
          <p:spPr>
            <a:xfrm>
              <a:off x="632130" y="4134179"/>
              <a:ext cx="2480580" cy="1456038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5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C2970A2A-4693-3B4E-9747-BB16FFBED817}"/>
                </a:ext>
              </a:extLst>
            </p:cNvPr>
            <p:cNvSpPr txBox="1"/>
            <p:nvPr/>
          </p:nvSpPr>
          <p:spPr>
            <a:xfrm>
              <a:off x="146774" y="4262033"/>
              <a:ext cx="3439884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/>
                <a:t>Mesocosm </a:t>
              </a:r>
            </a:p>
            <a:p>
              <a:pPr algn="ctr"/>
              <a:r>
                <a:rPr lang="en-US" sz="3600" dirty="0"/>
                <a:t>Mesh Size</a:t>
              </a:r>
              <a:endParaRPr lang="en-US" sz="4000" dirty="0"/>
            </a:p>
          </p:txBody>
        </p:sp>
      </p:grpSp>
    </p:spTree>
    <p:extLst>
      <p:ext uri="{BB962C8B-B14F-4D97-AF65-F5344CB8AC3E}">
        <p14:creationId xmlns:p14="http://schemas.microsoft.com/office/powerpoint/2010/main" val="8843106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858DA4-4F9F-EA46-97A5-D3832D3446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0"/>
            <a:ext cx="4887685" cy="1777419"/>
          </a:xfrm>
        </p:spPr>
        <p:txBody>
          <a:bodyPr anchor="b">
            <a:normAutofit/>
          </a:bodyPr>
          <a:lstStyle/>
          <a:p>
            <a:r>
              <a:rPr lang="en-US" sz="4000" dirty="0">
                <a:solidFill>
                  <a:schemeClr val="bg1"/>
                </a:solidFill>
              </a:rPr>
              <a:t>Results - Nitrogen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09E30DDA-B687-4BA9-862C-2687CD1AE0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1249" y="1824228"/>
            <a:ext cx="6473952" cy="4718086"/>
          </a:xfrm>
        </p:spPr>
        <p:txBody>
          <a:bodyPr anchor="t">
            <a:normAutofit/>
          </a:bodyPr>
          <a:lstStyle/>
          <a:p>
            <a:endParaRPr lang="en-US" sz="3200" dirty="0"/>
          </a:p>
          <a:p>
            <a:endParaRPr lang="en-US" sz="3200" dirty="0"/>
          </a:p>
          <a:p>
            <a:endParaRPr lang="en-US" sz="3200" dirty="0"/>
          </a:p>
          <a:p>
            <a:endParaRPr lang="en-US" sz="3200" dirty="0"/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C2E9A3AD-A226-734F-9DEE-1FB92E5A04E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72577665"/>
              </p:ext>
            </p:extLst>
          </p:nvPr>
        </p:nvGraphicFramePr>
        <p:xfrm>
          <a:off x="841248" y="1824228"/>
          <a:ext cx="4887684" cy="33004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81F35FDE-E1EB-2B43-B567-677DDC92FBC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47893856"/>
              </p:ext>
            </p:extLst>
          </p:nvPr>
        </p:nvGraphicFramePr>
        <p:xfrm>
          <a:off x="6096000" y="1824228"/>
          <a:ext cx="5500688" cy="33004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F18ED162-B4D3-DE4C-B72E-1B89D00563C1}"/>
              </a:ext>
            </a:extLst>
          </p:cNvPr>
          <p:cNvSpPr txBox="1"/>
          <p:nvPr/>
        </p:nvSpPr>
        <p:spPr>
          <a:xfrm>
            <a:off x="841248" y="5465096"/>
            <a:ext cx="107554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Ammonia showed higher levels in control sites, nitrate tended to show higher levels in control sites</a:t>
            </a:r>
          </a:p>
        </p:txBody>
      </p:sp>
    </p:spTree>
    <p:extLst>
      <p:ext uri="{BB962C8B-B14F-4D97-AF65-F5344CB8AC3E}">
        <p14:creationId xmlns:p14="http://schemas.microsoft.com/office/powerpoint/2010/main" val="37854579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858DA4-4F9F-EA46-97A5-D3832D3446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0"/>
            <a:ext cx="5886123" cy="1777419"/>
          </a:xfrm>
        </p:spPr>
        <p:txBody>
          <a:bodyPr anchor="b">
            <a:normAutofit/>
          </a:bodyPr>
          <a:lstStyle/>
          <a:p>
            <a:r>
              <a:rPr lang="en-US" sz="4000" dirty="0">
                <a:solidFill>
                  <a:schemeClr val="bg1"/>
                </a:solidFill>
              </a:rPr>
              <a:t>Results - Decomposition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09E30DDA-B687-4BA9-862C-2687CD1AE0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1249" y="1824228"/>
            <a:ext cx="6473952" cy="4718086"/>
          </a:xfrm>
        </p:spPr>
        <p:txBody>
          <a:bodyPr anchor="t">
            <a:normAutofit/>
          </a:bodyPr>
          <a:lstStyle/>
          <a:p>
            <a:endParaRPr lang="en-US" sz="3200" dirty="0"/>
          </a:p>
          <a:p>
            <a:endParaRPr lang="en-US" sz="3200" dirty="0"/>
          </a:p>
          <a:p>
            <a:endParaRPr lang="en-US" sz="3200" dirty="0"/>
          </a:p>
          <a:p>
            <a:endParaRPr lang="en-US" sz="32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18ED162-B4D3-DE4C-B72E-1B89D00563C1}"/>
              </a:ext>
            </a:extLst>
          </p:cNvPr>
          <p:cNvSpPr txBox="1"/>
          <p:nvPr/>
        </p:nvSpPr>
        <p:spPr>
          <a:xfrm>
            <a:off x="841248" y="5294867"/>
            <a:ext cx="107554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Lignin decomposed faster in control, cellulose decomposition rates similar for both treatments</a:t>
            </a:r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4447EA73-79F3-754E-B250-C05AB67CF87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61228268"/>
              </p:ext>
            </p:extLst>
          </p:nvPr>
        </p:nvGraphicFramePr>
        <p:xfrm>
          <a:off x="841248" y="1777419"/>
          <a:ext cx="5254752" cy="33472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E0208CC1-4C2E-204B-8984-922ED39C2D3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4607772"/>
              </p:ext>
            </p:extLst>
          </p:nvPr>
        </p:nvGraphicFramePr>
        <p:xfrm>
          <a:off x="6096000" y="1777420"/>
          <a:ext cx="5500688" cy="33472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2019710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858DA4-4F9F-EA46-97A5-D3832D3446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3983" y="240537"/>
            <a:ext cx="7192409" cy="750664"/>
          </a:xfrm>
        </p:spPr>
        <p:txBody>
          <a:bodyPr anchor="b">
            <a:normAutofit/>
          </a:bodyPr>
          <a:lstStyle/>
          <a:p>
            <a:r>
              <a:rPr lang="en-US" sz="4000" dirty="0">
                <a:solidFill>
                  <a:schemeClr val="bg1"/>
                </a:solidFill>
              </a:rPr>
              <a:t>Results – Fungal Hyphae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09E30DDA-B687-4BA9-862C-2687CD1AE0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1249" y="1824228"/>
            <a:ext cx="6473952" cy="4718086"/>
          </a:xfrm>
        </p:spPr>
        <p:txBody>
          <a:bodyPr anchor="t">
            <a:normAutofit/>
          </a:bodyPr>
          <a:lstStyle/>
          <a:p>
            <a:endParaRPr lang="en-US" sz="3200" dirty="0"/>
          </a:p>
          <a:p>
            <a:endParaRPr lang="en-US" sz="3200" dirty="0"/>
          </a:p>
          <a:p>
            <a:endParaRPr lang="en-US" sz="3200" dirty="0"/>
          </a:p>
          <a:p>
            <a:endParaRPr lang="en-US" sz="32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18ED162-B4D3-DE4C-B72E-1B89D00563C1}"/>
              </a:ext>
            </a:extLst>
          </p:cNvPr>
          <p:cNvSpPr txBox="1"/>
          <p:nvPr/>
        </p:nvSpPr>
        <p:spPr>
          <a:xfrm>
            <a:off x="672861" y="5541090"/>
            <a:ext cx="1146876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Tended to have more arbuscular mycorrhizal hyphae in control sites, tended to have more septate hyphae in thinned and burned sites</a:t>
            </a:r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CE8B6A93-C640-BB42-8354-FCA04740979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39572545"/>
              </p:ext>
            </p:extLst>
          </p:nvPr>
        </p:nvGraphicFramePr>
        <p:xfrm>
          <a:off x="841248" y="1777417"/>
          <a:ext cx="5254752" cy="37168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DE71A126-EC44-9141-B5BF-518FF1D3DDA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31017942"/>
              </p:ext>
            </p:extLst>
          </p:nvPr>
        </p:nvGraphicFramePr>
        <p:xfrm>
          <a:off x="6096000" y="1777417"/>
          <a:ext cx="5254751" cy="37168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6" name="Picture 5" descr="A picture containing drawing, mirror&#10;&#10;Description automatically generated">
            <a:extLst>
              <a:ext uri="{FF2B5EF4-FFF2-40B4-BE49-F238E27FC236}">
                <a16:creationId xmlns:a16="http://schemas.microsoft.com/office/drawing/2014/main" id="{C1F4560C-E15A-8B4C-9255-49C3364E473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723" r="55446" b="20772"/>
          <a:stretch/>
        </p:blipFill>
        <p:spPr>
          <a:xfrm>
            <a:off x="10046870" y="902246"/>
            <a:ext cx="1773423" cy="1226166"/>
          </a:xfrm>
          <a:prstGeom prst="rect">
            <a:avLst/>
          </a:prstGeom>
        </p:spPr>
      </p:pic>
      <p:pic>
        <p:nvPicPr>
          <p:cNvPr id="11" name="Picture 10" descr="A picture containing drawing, mirror&#10;&#10;Description automatically generated">
            <a:extLst>
              <a:ext uri="{FF2B5EF4-FFF2-40B4-BE49-F238E27FC236}">
                <a16:creationId xmlns:a16="http://schemas.microsoft.com/office/drawing/2014/main" id="{88A687D6-C2EA-5B46-A535-EB3B92F33DC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5779" t="833" r="1067" b="22155"/>
          <a:stretch/>
        </p:blipFill>
        <p:spPr>
          <a:xfrm>
            <a:off x="382859" y="973074"/>
            <a:ext cx="1773423" cy="1155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69869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4064</TotalTime>
  <Words>375</Words>
  <Application>Microsoft Macintosh PowerPoint</Application>
  <PresentationFormat>Widescreen</PresentationFormat>
  <Paragraphs>87</Paragraphs>
  <Slides>11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Arial</vt:lpstr>
      <vt:lpstr>Calibri</vt:lpstr>
      <vt:lpstr>Calibri Light</vt:lpstr>
      <vt:lpstr>Office Theme</vt:lpstr>
      <vt:lpstr>Forest Management: Are We Doing the Right Thing?</vt:lpstr>
      <vt:lpstr>Questions</vt:lpstr>
      <vt:lpstr>Measures of Soil Health</vt:lpstr>
      <vt:lpstr>Field Site - Valles Caldera National Preserve, New Mexico</vt:lpstr>
      <vt:lpstr>Data Collection</vt:lpstr>
      <vt:lpstr>PowerPoint Presentation</vt:lpstr>
      <vt:lpstr>Results - Nitrogen</vt:lpstr>
      <vt:lpstr>Results - Decomposition</vt:lpstr>
      <vt:lpstr>Results – Fungal Hyphae</vt:lpstr>
      <vt:lpstr>Summary</vt:lpstr>
      <vt:lpstr>Acknowledgments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Forest Management: Are We Doing the Right Thing?</dc:title>
  <dc:creator>Cedric Spencer Gammon</dc:creator>
  <cp:lastModifiedBy>Cedric Spencer Gammon</cp:lastModifiedBy>
  <cp:revision>74</cp:revision>
  <dcterms:created xsi:type="dcterms:W3CDTF">2020-02-24T18:59:04Z</dcterms:created>
  <dcterms:modified xsi:type="dcterms:W3CDTF">2020-04-03T16:28:38Z</dcterms:modified>
</cp:coreProperties>
</file>